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67" r:id="rId2"/>
    <p:sldId id="259" r:id="rId3"/>
    <p:sldId id="350" r:id="rId4"/>
    <p:sldId id="588" r:id="rId5"/>
    <p:sldId id="365" r:id="rId6"/>
    <p:sldId id="585" r:id="rId7"/>
    <p:sldId id="584" r:id="rId8"/>
    <p:sldId id="587" r:id="rId9"/>
    <p:sldId id="561" r:id="rId10"/>
    <p:sldId id="569" r:id="rId11"/>
    <p:sldId id="565" r:id="rId12"/>
    <p:sldId id="566" r:id="rId13"/>
    <p:sldId id="567" r:id="rId14"/>
    <p:sldId id="568" r:id="rId15"/>
    <p:sldId id="570" r:id="rId16"/>
    <p:sldId id="378" r:id="rId17"/>
    <p:sldId id="571" r:id="rId18"/>
    <p:sldId id="572" r:id="rId19"/>
    <p:sldId id="573" r:id="rId20"/>
    <p:sldId id="574" r:id="rId21"/>
    <p:sldId id="575" r:id="rId22"/>
    <p:sldId id="379" r:id="rId23"/>
    <p:sldId id="576" r:id="rId24"/>
    <p:sldId id="579" r:id="rId25"/>
    <p:sldId id="577" r:id="rId26"/>
    <p:sldId id="578" r:id="rId27"/>
    <p:sldId id="580" r:id="rId28"/>
    <p:sldId id="581" r:id="rId29"/>
    <p:sldId id="582" r:id="rId30"/>
    <p:sldId id="380" r:id="rId31"/>
    <p:sldId id="583" r:id="rId32"/>
    <p:sldId id="589" r:id="rId33"/>
    <p:sldId id="648" r:id="rId34"/>
    <p:sldId id="593" r:id="rId35"/>
    <p:sldId id="594" r:id="rId36"/>
    <p:sldId id="595" r:id="rId37"/>
    <p:sldId id="381" r:id="rId38"/>
    <p:sldId id="596" r:id="rId39"/>
    <p:sldId id="597" r:id="rId40"/>
    <p:sldId id="598" r:id="rId41"/>
    <p:sldId id="599" r:id="rId42"/>
    <p:sldId id="610" r:id="rId43"/>
    <p:sldId id="611" r:id="rId44"/>
    <p:sldId id="612" r:id="rId45"/>
    <p:sldId id="602" r:id="rId46"/>
    <p:sldId id="562" r:id="rId47"/>
    <p:sldId id="603" r:id="rId48"/>
    <p:sldId id="614" r:id="rId49"/>
    <p:sldId id="616" r:id="rId50"/>
    <p:sldId id="615" r:id="rId51"/>
    <p:sldId id="607" r:id="rId52"/>
    <p:sldId id="563" r:id="rId53"/>
    <p:sldId id="618" r:id="rId54"/>
    <p:sldId id="619" r:id="rId55"/>
    <p:sldId id="620" r:id="rId56"/>
    <p:sldId id="621" r:id="rId57"/>
    <p:sldId id="622" r:id="rId58"/>
    <p:sldId id="623" r:id="rId59"/>
    <p:sldId id="624" r:id="rId60"/>
    <p:sldId id="625" r:id="rId61"/>
    <p:sldId id="627" r:id="rId62"/>
    <p:sldId id="626" r:id="rId63"/>
    <p:sldId id="628" r:id="rId64"/>
    <p:sldId id="629" r:id="rId65"/>
    <p:sldId id="630" r:id="rId66"/>
    <p:sldId id="631" r:id="rId67"/>
    <p:sldId id="632" r:id="rId68"/>
    <p:sldId id="633" r:id="rId69"/>
    <p:sldId id="634" r:id="rId70"/>
    <p:sldId id="635" r:id="rId71"/>
    <p:sldId id="636" r:id="rId72"/>
    <p:sldId id="637" r:id="rId73"/>
    <p:sldId id="638" r:id="rId74"/>
    <p:sldId id="639" r:id="rId75"/>
    <p:sldId id="640" r:id="rId76"/>
    <p:sldId id="641" r:id="rId77"/>
    <p:sldId id="642" r:id="rId78"/>
    <p:sldId id="643" r:id="rId79"/>
    <p:sldId id="644" r:id="rId80"/>
    <p:sldId id="646" r:id="rId81"/>
    <p:sldId id="650" r:id="rId82"/>
    <p:sldId id="382" r:id="rId83"/>
    <p:sldId id="481" r:id="rId84"/>
    <p:sldId id="651" r:id="rId85"/>
    <p:sldId id="649" r:id="rId86"/>
    <p:sldId id="591" r:id="rId87"/>
    <p:sldId id="592" r:id="rId88"/>
    <p:sldId id="613" r:id="rId89"/>
    <p:sldId id="608" r:id="rId90"/>
    <p:sldId id="617" r:id="rId91"/>
    <p:sldId id="609" r:id="rId92"/>
    <p:sldId id="647" r:id="rId9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953735"/>
    <a:srgbClr val="912E2C"/>
    <a:srgbClr val="F2F2F2"/>
    <a:srgbClr val="FFE288"/>
    <a:srgbClr val="FFF3CF"/>
    <a:srgbClr val="FFC100"/>
    <a:srgbClr val="95B3D7"/>
    <a:srgbClr val="00206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4" autoAdjust="0"/>
    <p:restoredTop sz="95000" autoAdjust="0"/>
  </p:normalViewPr>
  <p:slideViewPr>
    <p:cSldViewPr showGuides="1">
      <p:cViewPr varScale="1">
        <p:scale>
          <a:sx n="62" d="100"/>
          <a:sy n="62" d="100"/>
        </p:scale>
        <p:origin x="1408" y="48"/>
      </p:cViewPr>
      <p:guideLst>
        <p:guide orient="horz" pos="4065"/>
        <p:guide pos="2880"/>
      </p:guideLst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fld id="{C9AEC49A-064A-46E2-AD71-7F7F95D6C0B0}" type="datetimeFigureOut">
              <a:rPr lang="ko-KR" altLang="en-US" smtClean="0"/>
              <a:pPr/>
              <a:t>2021-05-13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fld id="{17600083-8394-4374-9EDA-E649799A22C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09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08서울남산체 EB" panose="02020603020101020101" pitchFamily="18" charset="-127"/>
        <a:ea typeface="08서울남산체 EB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08서울남산체 EB" panose="02020603020101020101" pitchFamily="18" charset="-127"/>
        <a:ea typeface="08서울남산체 EB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08서울남산체 EB" panose="02020603020101020101" pitchFamily="18" charset="-127"/>
        <a:ea typeface="08서울남산체 EB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08서울남산체 EB" panose="02020603020101020101" pitchFamily="18" charset="-127"/>
        <a:ea typeface="08서울남산체 EB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08서울남산체 EB" panose="02020603020101020101" pitchFamily="18" charset="-127"/>
        <a:ea typeface="08서울남산체 EB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346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/>
              <a:t>설명 글씨체</a:t>
            </a:r>
            <a:r>
              <a:rPr lang="en-US" altLang="ko-KR" dirty="0"/>
              <a:t>. </a:t>
            </a:r>
            <a:r>
              <a:rPr lang="ko-KR" altLang="en-US" dirty="0"/>
              <a:t>콜론 삭제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en-US" altLang="ko-KR" dirty="0"/>
          </a:p>
          <a:p>
            <a:r>
              <a:rPr lang="ko-KR" altLang="en-US" dirty="0"/>
              <a:t>위배했을 때의 문제점 회색박스 안에 정리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681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143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/>
              <a:t>설명 글씨체</a:t>
            </a:r>
            <a:r>
              <a:rPr lang="en-US" altLang="ko-KR" dirty="0"/>
              <a:t>. </a:t>
            </a:r>
            <a:r>
              <a:rPr lang="ko-KR" altLang="en-US" dirty="0"/>
              <a:t>콜론 삭제</a:t>
            </a:r>
            <a:r>
              <a:rPr lang="en-US" altLang="ko-KR" dirty="0"/>
              <a:t>. </a:t>
            </a:r>
            <a:r>
              <a:rPr lang="ko-KR" altLang="en-US" dirty="0" err="1"/>
              <a:t>ㅇ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051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/>
              <a:t>설명 글씨체</a:t>
            </a:r>
            <a:r>
              <a:rPr lang="en-US" altLang="ko-KR" dirty="0"/>
              <a:t>. </a:t>
            </a:r>
            <a:r>
              <a:rPr lang="ko-KR" altLang="en-US" dirty="0"/>
              <a:t>콜론 삭제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en-US" altLang="ko-KR" dirty="0"/>
          </a:p>
          <a:p>
            <a:r>
              <a:rPr lang="ko-KR" altLang="en-US" dirty="0"/>
              <a:t>회색 박스 없애고 </a:t>
            </a:r>
            <a:r>
              <a:rPr lang="en-US" altLang="ko-KR" dirty="0"/>
              <a:t>X</a:t>
            </a:r>
            <a:r>
              <a:rPr lang="ko-KR" altLang="en-US" dirty="0" err="1"/>
              <a:t>축이랑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축을 그래프에 직접 뭔지 표시하기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818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/>
              <a:t>설명 글씨체</a:t>
            </a:r>
            <a:r>
              <a:rPr lang="en-US" altLang="ko-KR" dirty="0"/>
              <a:t>. </a:t>
            </a:r>
            <a:r>
              <a:rPr lang="ko-KR" altLang="en-US" dirty="0"/>
              <a:t>콜론 삭제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en-US" altLang="ko-KR" dirty="0"/>
          </a:p>
          <a:p>
            <a:r>
              <a:rPr lang="ko-KR" altLang="en-US" dirty="0"/>
              <a:t>회색 박스 없애고 </a:t>
            </a:r>
            <a:r>
              <a:rPr lang="en-US" altLang="ko-KR" dirty="0"/>
              <a:t>X</a:t>
            </a:r>
            <a:r>
              <a:rPr lang="ko-KR" altLang="en-US" dirty="0" err="1"/>
              <a:t>축이랑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축을 그래프에 직접 뭔지 표시하기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802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/>
              <a:t>설명 글씨체</a:t>
            </a:r>
            <a:r>
              <a:rPr lang="en-US" altLang="ko-KR" dirty="0"/>
              <a:t>. </a:t>
            </a:r>
            <a:r>
              <a:rPr lang="ko-KR" altLang="en-US" dirty="0"/>
              <a:t>콜론 삭제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en-US" altLang="ko-KR" dirty="0"/>
          </a:p>
          <a:p>
            <a:r>
              <a:rPr lang="ko-KR" altLang="en-US" dirty="0"/>
              <a:t>회색 박스 없애고 </a:t>
            </a:r>
            <a:r>
              <a:rPr lang="en-US" altLang="ko-KR" dirty="0"/>
              <a:t>X</a:t>
            </a:r>
            <a:r>
              <a:rPr lang="ko-KR" altLang="en-US" dirty="0" err="1"/>
              <a:t>축이랑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축을 그래프에 직접 뭔지 표시하기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en-US" altLang="ko-KR" dirty="0"/>
          </a:p>
          <a:p>
            <a:r>
              <a:rPr lang="ko-KR" altLang="en-US" dirty="0"/>
              <a:t>등분산성 강조하는 타원 컬러박스의 노란색으로 바꿔주세요</a:t>
            </a:r>
            <a:r>
              <a:rPr lang="en-US" altLang="ko-KR" dirty="0"/>
              <a:t>~~~</a:t>
            </a:r>
            <a:r>
              <a:rPr lang="ko-KR" altLang="en-US" dirty="0" err="1"/>
              <a:t>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89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/>
              <a:t>설명 글씨체</a:t>
            </a:r>
            <a:r>
              <a:rPr lang="en-US" altLang="ko-KR" dirty="0"/>
              <a:t>. </a:t>
            </a:r>
            <a:r>
              <a:rPr lang="ko-KR" altLang="en-US" dirty="0"/>
              <a:t>콜론 삭제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en-US" altLang="ko-KR" dirty="0"/>
          </a:p>
          <a:p>
            <a:r>
              <a:rPr lang="ko-KR" altLang="en-US" dirty="0"/>
              <a:t>회색 박스 없애고 </a:t>
            </a:r>
            <a:r>
              <a:rPr lang="en-US" altLang="ko-KR" dirty="0"/>
              <a:t>X</a:t>
            </a:r>
            <a:r>
              <a:rPr lang="ko-KR" altLang="en-US" dirty="0" err="1"/>
              <a:t>축이랑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축을 그래프에 직접 뭔지 표시하기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234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 </a:t>
            </a:r>
            <a:r>
              <a:rPr lang="ko-KR" altLang="en-US" dirty="0"/>
              <a:t>설명 </a:t>
            </a:r>
            <a:r>
              <a:rPr lang="ko-KR" altLang="en-US" dirty="0" err="1"/>
              <a:t>글씨체ㅇ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905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/>
              <a:t>설명 글씨체</a:t>
            </a:r>
            <a:r>
              <a:rPr lang="en-US" altLang="ko-KR" dirty="0"/>
              <a:t>. </a:t>
            </a:r>
            <a:r>
              <a:rPr lang="ko-KR" altLang="en-US" dirty="0"/>
              <a:t>콜론 삭제</a:t>
            </a:r>
            <a:r>
              <a:rPr lang="en-US" altLang="ko-KR" dirty="0"/>
              <a:t>. </a:t>
            </a:r>
            <a:r>
              <a:rPr lang="ko-KR" altLang="en-US" dirty="0" err="1"/>
              <a:t>ㅇ</a:t>
            </a:r>
            <a:endParaRPr lang="en-US" altLang="ko-KR" dirty="0"/>
          </a:p>
          <a:p>
            <a:r>
              <a:rPr lang="ko-KR" altLang="en-US" dirty="0"/>
              <a:t>흰색 박스 위에 왜 </a:t>
            </a:r>
            <a:r>
              <a:rPr lang="en-US" altLang="ko-KR" dirty="0" err="1"/>
              <a:t>crplots</a:t>
            </a:r>
            <a:r>
              <a:rPr lang="ko-KR" altLang="en-US" dirty="0"/>
              <a:t>을 쓰는지 적어주세요</a:t>
            </a:r>
            <a:r>
              <a:rPr lang="en-US" altLang="ko-KR" dirty="0"/>
              <a:t>~~ </a:t>
            </a:r>
            <a:r>
              <a:rPr lang="ko-KR" altLang="en-US" dirty="0" err="1"/>
              <a:t>ㅇ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541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설명 글씨체</a:t>
            </a:r>
            <a:r>
              <a:rPr lang="en-US" altLang="ko-KR" dirty="0"/>
              <a:t>. </a:t>
            </a:r>
            <a:r>
              <a:rPr lang="ko-KR" altLang="en-US" dirty="0" err="1"/>
              <a:t>ㅇ</a:t>
            </a:r>
            <a:endParaRPr lang="en-US" altLang="ko-KR" dirty="0"/>
          </a:p>
          <a:p>
            <a:r>
              <a:rPr lang="ko-KR" altLang="en-US" dirty="0"/>
              <a:t>회색 박스 없애고 </a:t>
            </a:r>
            <a:r>
              <a:rPr lang="en-US" altLang="ko-KR" dirty="0"/>
              <a:t>X</a:t>
            </a:r>
            <a:r>
              <a:rPr lang="ko-KR" altLang="en-US" dirty="0" err="1"/>
              <a:t>축이랑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축을 그래프에 직접 뭔지 표시하기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en-US" altLang="ko-KR" dirty="0"/>
          </a:p>
          <a:p>
            <a:r>
              <a:rPr lang="ko-KR" altLang="en-US" dirty="0" err="1"/>
              <a:t>뒷</a:t>
            </a:r>
            <a:r>
              <a:rPr lang="ko-KR" altLang="en-US" dirty="0"/>
              <a:t> 페이지 설명을 앞으로 가져왔어요</a:t>
            </a:r>
            <a:r>
              <a:rPr lang="en-US" altLang="ko-KR" dirty="0"/>
              <a:t>!</a:t>
            </a:r>
            <a:r>
              <a:rPr lang="ko-KR" altLang="en-US" dirty="0" err="1"/>
              <a:t>ㅇ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220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987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ㅇ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텍스트 상자에 글씨 따로 써서 박스랑 크기 잘 맞춰주세요</a:t>
            </a:r>
            <a:r>
              <a:rPr lang="en-US" altLang="ko-KR" dirty="0"/>
              <a:t>~</a:t>
            </a:r>
            <a:r>
              <a:rPr lang="ko-KR" altLang="en-US" dirty="0" err="1"/>
              <a:t>ㅇ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816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/>
              <a:t>설명 글씨체 </a:t>
            </a:r>
            <a:r>
              <a:rPr lang="ko-KR" altLang="en-US" dirty="0" err="1"/>
              <a:t>ㅇ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547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/>
              <a:t>설명 글씨체</a:t>
            </a:r>
            <a:r>
              <a:rPr lang="en-US" altLang="ko-KR" dirty="0"/>
              <a:t>. </a:t>
            </a:r>
            <a:r>
              <a:rPr lang="ko-KR" altLang="en-US" dirty="0"/>
              <a:t>콜론 삭제</a:t>
            </a:r>
            <a:r>
              <a:rPr lang="en-US" altLang="ko-KR" dirty="0"/>
              <a:t>.</a:t>
            </a:r>
            <a:r>
              <a:rPr lang="ko-KR" altLang="en-US" dirty="0" err="1"/>
              <a:t>ㅇ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989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/>
              <a:t>설명 글씨체</a:t>
            </a:r>
            <a:r>
              <a:rPr lang="en-US" altLang="ko-KR" dirty="0"/>
              <a:t>. </a:t>
            </a:r>
            <a:r>
              <a:rPr lang="ko-KR" altLang="en-US" dirty="0"/>
              <a:t>콜론 삭제</a:t>
            </a:r>
            <a:r>
              <a:rPr lang="en-US" altLang="ko-KR" dirty="0"/>
              <a:t>. </a:t>
            </a:r>
            <a:r>
              <a:rPr lang="ko-KR" altLang="en-US" dirty="0" err="1"/>
              <a:t>ㅇ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회색 박스 위에 글씨 텍스트 상자로</a:t>
            </a:r>
            <a:r>
              <a:rPr lang="en-US" altLang="ko-KR" dirty="0"/>
              <a:t>. </a:t>
            </a:r>
            <a:r>
              <a:rPr lang="ko-KR" altLang="en-US" dirty="0" err="1"/>
              <a:t>ㅇ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뒷</a:t>
            </a:r>
            <a:r>
              <a:rPr lang="ko-KR" altLang="en-US" dirty="0"/>
              <a:t> 페이지의 글 앞으로 가져옴</a:t>
            </a:r>
            <a:r>
              <a:rPr lang="en-US" altLang="ko-KR" dirty="0"/>
              <a:t>. </a:t>
            </a:r>
            <a:r>
              <a:rPr lang="ko-KR" altLang="en-US" dirty="0"/>
              <a:t>보기 좋게 정리해주세요</a:t>
            </a:r>
            <a:r>
              <a:rPr lang="en-US" altLang="ko-KR" dirty="0"/>
              <a:t>…!</a:t>
            </a:r>
            <a:r>
              <a:rPr lang="ko-KR" altLang="en-US" dirty="0" err="1"/>
              <a:t>ㅇ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218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뒤의 내용 앞으로 가져왔으니 보기 좋게 정리해주세요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68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 하나의 텍스트박스 안에 적기보다는 나눠서 적는 게 수정할 때 편하답니다</a:t>
            </a:r>
            <a:r>
              <a:rPr lang="en-US" altLang="ko-KR" dirty="0"/>
              <a:t>~~</a:t>
            </a:r>
          </a:p>
          <a:p>
            <a:r>
              <a:rPr lang="ko-KR" altLang="en-US" dirty="0"/>
              <a:t>이 페이지는 제가 다 수정했습니다</a:t>
            </a:r>
            <a:r>
              <a:rPr lang="en-US" altLang="ko-KR" dirty="0"/>
              <a:t>! </a:t>
            </a:r>
            <a:r>
              <a:rPr lang="ko-KR" altLang="en-US" dirty="0"/>
              <a:t>이런 느낌으로 뒤에도 다 수정해주세요</a:t>
            </a:r>
            <a:r>
              <a:rPr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903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 하나의 텍스트박스 안에 적기보다는 나눠서 적는 게 수정할 때 편하답니다</a:t>
            </a:r>
            <a:r>
              <a:rPr lang="en-US" altLang="ko-KR" dirty="0"/>
              <a:t>~~</a:t>
            </a:r>
          </a:p>
          <a:p>
            <a:r>
              <a:rPr lang="ko-KR" altLang="en-US" dirty="0"/>
              <a:t>이 페이지는 제가 다 수정했습니다</a:t>
            </a:r>
            <a:r>
              <a:rPr lang="en-US" altLang="ko-KR" dirty="0"/>
              <a:t>! </a:t>
            </a:r>
            <a:r>
              <a:rPr lang="ko-KR" altLang="en-US" dirty="0"/>
              <a:t>이런 느낌으로 뒤에도 다 수정해주세요</a:t>
            </a:r>
            <a:r>
              <a:rPr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73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  <a:r>
              <a:rPr lang="ko-KR" altLang="en-US" dirty="0"/>
              <a:t>빨간색 옆에 </a:t>
            </a:r>
            <a:r>
              <a:rPr lang="ko-KR" altLang="en-US" dirty="0" err="1"/>
              <a:t>컬러차트색으로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페이지에서는 두가지 경우만 보여주고 뒤에서 방법 하나씩 설명해주세요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497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잘린 거 다시 </a:t>
            </a:r>
            <a:r>
              <a:rPr lang="ko-KR" altLang="en-US" dirty="0" err="1"/>
              <a:t>넣어주기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129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  <a:r>
              <a:rPr lang="ko-KR" altLang="en-US" dirty="0"/>
              <a:t>빨간색 옆에 </a:t>
            </a:r>
            <a:r>
              <a:rPr lang="ko-KR" altLang="en-US" dirty="0" err="1"/>
              <a:t>컬러차트색으로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이어지는 글 아니면 무조건 텍스트 박스 따로</a:t>
            </a:r>
            <a:r>
              <a:rPr lang="en-US" altLang="ko-KR" dirty="0"/>
              <a:t>!!!</a:t>
            </a:r>
          </a:p>
          <a:p>
            <a:r>
              <a:rPr lang="en-US" altLang="ko-KR" dirty="0"/>
              <a:t>Box-cox </a:t>
            </a:r>
            <a:r>
              <a:rPr lang="ko-KR" altLang="en-US" dirty="0"/>
              <a:t>방법과의 차이 언급해주세요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36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95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  <a:r>
              <a:rPr lang="ko-KR" altLang="en-US" dirty="0"/>
              <a:t>빨간색 옆에 </a:t>
            </a:r>
            <a:r>
              <a:rPr lang="ko-KR" altLang="en-US" dirty="0" err="1"/>
              <a:t>컬러차트색으로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229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  <a:r>
              <a:rPr lang="ko-KR" altLang="en-US" dirty="0"/>
              <a:t>빨간색 옆에 </a:t>
            </a:r>
            <a:r>
              <a:rPr lang="ko-KR" altLang="en-US" dirty="0" err="1"/>
              <a:t>컬러차트색으로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빨간색은 정규성을 만족하는 그래프</a:t>
            </a:r>
            <a:r>
              <a:rPr lang="en-US" altLang="ko-KR" dirty="0"/>
              <a:t>, </a:t>
            </a:r>
            <a:r>
              <a:rPr lang="ko-KR" altLang="en-US" dirty="0"/>
              <a:t>파란색은 만족하지 않는 그래프 중 가장 흔하게 나타나는 모양이라는 거 언급해주세요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64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651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  <a:r>
              <a:rPr lang="ko-KR" altLang="en-US" dirty="0"/>
              <a:t>빨간색 옆에 </a:t>
            </a:r>
            <a:r>
              <a:rPr lang="ko-KR" altLang="en-US" dirty="0" err="1"/>
              <a:t>컬러차트색으로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등분산성 </a:t>
            </a:r>
            <a:r>
              <a:rPr lang="ko-KR" altLang="en-US" dirty="0" err="1"/>
              <a:t>파트랑</a:t>
            </a:r>
            <a:r>
              <a:rPr lang="ko-KR" altLang="en-US" dirty="0"/>
              <a:t> 똑같이 만들어주세요</a:t>
            </a:r>
            <a:r>
              <a:rPr lang="en-US" altLang="ko-KR" dirty="0"/>
              <a:t>!!!!!!!!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631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이거</a:t>
            </a:r>
            <a:r>
              <a:rPr lang="en-US" altLang="ko-KR" dirty="0"/>
              <a:t> </a:t>
            </a:r>
            <a:r>
              <a:rPr lang="ko-KR" altLang="en-US" dirty="0"/>
              <a:t>우리 </a:t>
            </a:r>
            <a:r>
              <a:rPr lang="en-US" altLang="ko-KR" dirty="0"/>
              <a:t>R </a:t>
            </a:r>
            <a:r>
              <a:rPr lang="ko-KR" altLang="en-US" dirty="0"/>
              <a:t>실습 예시로 바꾸기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17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  <a:r>
              <a:rPr lang="ko-KR" altLang="en-US" dirty="0"/>
              <a:t>빨간색 옆에 </a:t>
            </a:r>
            <a:r>
              <a:rPr lang="ko-KR" altLang="en-US" dirty="0" err="1"/>
              <a:t>컬러차트색으로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등분산성 </a:t>
            </a:r>
            <a:r>
              <a:rPr lang="ko-KR" altLang="en-US" dirty="0" err="1"/>
              <a:t>파트랑</a:t>
            </a:r>
            <a:r>
              <a:rPr lang="ko-KR" altLang="en-US" dirty="0"/>
              <a:t> 똑같이 만들어주세요</a:t>
            </a:r>
            <a:r>
              <a:rPr lang="en-US" altLang="ko-KR" dirty="0"/>
              <a:t>!!!!!!!!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417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페이지 </a:t>
            </a:r>
            <a:r>
              <a:rPr lang="ko-KR" altLang="en-US" dirty="0" err="1"/>
              <a:t>수정봐야할</a:t>
            </a:r>
            <a:r>
              <a:rPr lang="ko-KR" altLang="en-US" dirty="0"/>
              <a:t> 듯</a:t>
            </a:r>
            <a:r>
              <a:rPr lang="en-US" altLang="ko-KR" dirty="0"/>
              <a:t>..!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579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수정보자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561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등분산성 </a:t>
            </a:r>
            <a:r>
              <a:rPr lang="ko-KR" altLang="en-US" dirty="0" err="1"/>
              <a:t>파트랑</a:t>
            </a:r>
            <a:r>
              <a:rPr lang="ko-KR" altLang="en-US" dirty="0"/>
              <a:t> 똑같이 만들어주세요</a:t>
            </a:r>
            <a:r>
              <a:rPr lang="en-US" altLang="ko-KR" dirty="0"/>
              <a:t>!!!!!!!!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323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등분산성 </a:t>
            </a:r>
            <a:r>
              <a:rPr lang="ko-KR" altLang="en-US" dirty="0" err="1"/>
              <a:t>파트랑</a:t>
            </a:r>
            <a:r>
              <a:rPr lang="ko-KR" altLang="en-US" dirty="0"/>
              <a:t> 똑같이 만들어주세요</a:t>
            </a:r>
            <a:r>
              <a:rPr lang="en-US" altLang="ko-KR" dirty="0"/>
              <a:t>!!!!!!!!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34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95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등분산성 </a:t>
            </a:r>
            <a:r>
              <a:rPr lang="ko-KR" altLang="en-US" dirty="0" err="1"/>
              <a:t>파트랑</a:t>
            </a:r>
            <a:r>
              <a:rPr lang="ko-KR" altLang="en-US" dirty="0"/>
              <a:t> 똑같이 만들어주세요</a:t>
            </a:r>
            <a:r>
              <a:rPr lang="en-US" altLang="ko-KR" dirty="0"/>
              <a:t>!!!!!!!!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649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등분산성 </a:t>
            </a:r>
            <a:r>
              <a:rPr lang="ko-KR" altLang="en-US" dirty="0" err="1"/>
              <a:t>파트랑</a:t>
            </a:r>
            <a:r>
              <a:rPr lang="ko-KR" altLang="en-US" dirty="0"/>
              <a:t> 똑같이 만들어주세요</a:t>
            </a:r>
            <a:r>
              <a:rPr lang="en-US" altLang="ko-KR" dirty="0"/>
              <a:t>!!!!!!!!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499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뭘로 채울까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4137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5979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3843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0108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전역적 국지적 예시 넣어주면 좋을 듯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886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2239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7621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여기도 짤 </a:t>
            </a:r>
            <a:r>
              <a:rPr lang="ko-KR" altLang="en-US" dirty="0" err="1"/>
              <a:t>넣어줘ㅎㅎ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442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952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6559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6397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8706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3046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맞게 이해한 거 맞아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4275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8953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464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8109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3613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29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95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낮은 전역적 공간자기상관성이 나타나면 국지적 측정 방법을 이용한 </a:t>
            </a:r>
            <a:r>
              <a:rPr lang="en-US" altLang="ko-KR" dirty="0"/>
              <a:t>LISA</a:t>
            </a:r>
            <a:r>
              <a:rPr lang="ko-KR" altLang="en-US" dirty="0"/>
              <a:t>를 통해 공간적 자기상관성 분석을 보완할 수 있다고 함</a:t>
            </a:r>
            <a:endParaRPr lang="en-US" altLang="ko-KR" dirty="0"/>
          </a:p>
          <a:p>
            <a:r>
              <a:rPr lang="ko-KR" altLang="en-US" dirty="0"/>
              <a:t>오호</a:t>
            </a:r>
            <a:r>
              <a:rPr lang="en-US" altLang="ko-KR" dirty="0"/>
              <a:t>… </a:t>
            </a:r>
            <a:r>
              <a:rPr lang="ko-KR" altLang="en-US" dirty="0"/>
              <a:t>그런데 보통 국지적 자기상관 테스트는 전역적 자기상관이 존재할 때 </a:t>
            </a:r>
            <a:r>
              <a:rPr lang="ko-KR" altLang="en-US" dirty="0" err="1"/>
              <a:t>한다구</a:t>
            </a:r>
            <a:r>
              <a:rPr lang="ko-KR" altLang="en-US" dirty="0"/>
              <a:t> 하던데 그럼 서로 대립되는 거 아닌가</a:t>
            </a:r>
            <a:r>
              <a:rPr lang="en-US" altLang="ko-KR" dirty="0"/>
              <a:t>…???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나도 </a:t>
            </a:r>
            <a:r>
              <a:rPr lang="ko-KR" altLang="en-US" dirty="0" err="1"/>
              <a:t>적어놓고</a:t>
            </a:r>
            <a:r>
              <a:rPr lang="ko-KR" altLang="en-US" dirty="0"/>
              <a:t> 나니까 이상해서 다시 원래대로 </a:t>
            </a:r>
            <a:r>
              <a:rPr lang="ko-KR" altLang="en-US" dirty="0" err="1"/>
              <a:t>돌려놨어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3015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233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LISA</a:t>
            </a:r>
            <a:r>
              <a:rPr lang="ko-KR" altLang="en-US" dirty="0"/>
              <a:t> 지표 설명을 좀 더 위로 올리고 회색 박스를 키우거나 좀 더 올리면 좋을 것 </a:t>
            </a:r>
            <a:r>
              <a:rPr lang="ko-KR" altLang="en-US" dirty="0" err="1"/>
              <a:t>같아여</a:t>
            </a:r>
            <a:r>
              <a:rPr lang="en-US" altLang="ko-KR" dirty="0"/>
              <a:t>! (</a:t>
            </a:r>
            <a:r>
              <a:rPr lang="ko-KR" altLang="en-US" dirty="0"/>
              <a:t>앞 페이지도 똑같이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8031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806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5866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37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여기부터 뒤까지 쭉 각 모델 이름을 소제목으로 해주면 좋을 것 </a:t>
            </a:r>
            <a:r>
              <a:rPr lang="ko-KR" altLang="en-US" dirty="0" err="1"/>
              <a:t>같아여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1410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얘도 소제목 바꾸고</a:t>
            </a:r>
            <a:r>
              <a:rPr lang="en-US" altLang="ko-KR" dirty="0"/>
              <a:t>, </a:t>
            </a:r>
            <a:r>
              <a:rPr lang="ko-KR" altLang="en-US" dirty="0" err="1"/>
              <a:t>뒤랑</a:t>
            </a:r>
            <a:r>
              <a:rPr lang="ko-KR" altLang="en-US" dirty="0"/>
              <a:t> 가능하면 합치기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0469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6733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64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 어떤 파트가 어떤 가정을 의미하는지 표시해주세요</a:t>
            </a:r>
            <a:r>
              <a:rPr lang="en-US" altLang="ko-KR" dirty="0"/>
              <a:t>~~ </a:t>
            </a:r>
            <a:r>
              <a:rPr lang="ko-KR" altLang="en-US" dirty="0"/>
              <a:t>마찬가지로 텍스트 상자에 글 쓰기</a:t>
            </a:r>
            <a:r>
              <a:rPr lang="en-US" altLang="ko-KR" dirty="0"/>
              <a:t>! </a:t>
            </a:r>
            <a:r>
              <a:rPr lang="ko-KR" altLang="en-US" dirty="0" err="1"/>
              <a:t>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8019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대역폭이 중요해서 </a:t>
            </a:r>
            <a:r>
              <a:rPr lang="en-US" altLang="ko-KR" dirty="0"/>
              <a:t>CV</a:t>
            </a:r>
            <a:r>
              <a:rPr lang="ko-KR" altLang="en-US" dirty="0"/>
              <a:t>를 통해서 튜닝한다는 점 언급해주면 좋을 것 같아요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6027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5238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5524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 하나의 텍스트박스 안에 적기보다는 나눠서 적는 게 수정할 때 편하답니다</a:t>
            </a:r>
            <a:r>
              <a:rPr lang="en-US" altLang="ko-KR" dirty="0"/>
              <a:t>~~</a:t>
            </a:r>
          </a:p>
          <a:p>
            <a:r>
              <a:rPr lang="ko-KR" altLang="en-US" dirty="0"/>
              <a:t>이 페이지는 제가 다 수정했습니다</a:t>
            </a:r>
            <a:r>
              <a:rPr lang="en-US" altLang="ko-KR" dirty="0"/>
              <a:t>! </a:t>
            </a:r>
            <a:r>
              <a:rPr lang="ko-KR" altLang="en-US" dirty="0"/>
              <a:t>이런 느낌으로 뒤에도 다 수정해주세요</a:t>
            </a:r>
            <a:r>
              <a:rPr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9950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수식은 앞에 쓴 수식 적는 박스에 넣어주세요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7937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잔차플랏과</a:t>
            </a:r>
            <a:r>
              <a:rPr lang="ko-KR" altLang="en-US" dirty="0"/>
              <a:t> 사전 지식 사용하는 두 가지 방법 모두 이 페이지에 넣어주세요</a:t>
            </a:r>
            <a:r>
              <a:rPr lang="en-US" altLang="ko-KR" dirty="0"/>
              <a:t>~ </a:t>
            </a:r>
            <a:r>
              <a:rPr lang="ko-KR" altLang="en-US" dirty="0"/>
              <a:t>사전 지식 이용하는 예시 하나는 </a:t>
            </a:r>
            <a:r>
              <a:rPr lang="ko-KR" altLang="en-US" dirty="0" err="1"/>
              <a:t>뺏어요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747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  <a:r>
              <a:rPr lang="ko-KR" altLang="en-US" dirty="0"/>
              <a:t>빨간색 옆에 </a:t>
            </a:r>
            <a:r>
              <a:rPr lang="ko-KR" altLang="en-US" dirty="0" err="1"/>
              <a:t>컬러차트색으로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등분산성 </a:t>
            </a:r>
            <a:r>
              <a:rPr lang="ko-KR" altLang="en-US" dirty="0" err="1"/>
              <a:t>파트랑</a:t>
            </a:r>
            <a:r>
              <a:rPr lang="ko-KR" altLang="en-US" dirty="0"/>
              <a:t> 똑같이 만들어주세요</a:t>
            </a:r>
            <a:r>
              <a:rPr lang="en-US" altLang="ko-KR" dirty="0"/>
              <a:t>!!!!!!!!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2704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소제목 크기</a:t>
            </a:r>
            <a:r>
              <a:rPr lang="en-US" altLang="ko-KR" dirty="0"/>
              <a:t>. </a:t>
            </a:r>
            <a:r>
              <a:rPr lang="ko-KR" altLang="en-US" dirty="0" err="1"/>
              <a:t>줄간격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gvlma</a:t>
            </a:r>
            <a:r>
              <a:rPr lang="en-US" altLang="ko-KR" dirty="0"/>
              <a:t> package </a:t>
            </a:r>
            <a:r>
              <a:rPr lang="ko-KR" altLang="en-US" dirty="0"/>
              <a:t>를 소제목으로 만들어주세요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목요일에 할 </a:t>
            </a:r>
            <a:r>
              <a:rPr lang="en-US" altLang="ko-KR" dirty="0"/>
              <a:t>R </a:t>
            </a:r>
            <a:r>
              <a:rPr lang="ko-KR" altLang="en-US" dirty="0"/>
              <a:t>결과 </a:t>
            </a:r>
            <a:r>
              <a:rPr lang="ko-KR" altLang="en-US" dirty="0" err="1"/>
              <a:t>캡쳐해서</a:t>
            </a:r>
            <a:r>
              <a:rPr lang="ko-KR" altLang="en-US" dirty="0"/>
              <a:t> 넣어서 설명해주면 좋을 것 같아요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7456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4942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Spatial Randomness</a:t>
            </a:r>
            <a:r>
              <a:rPr lang="ko-KR" altLang="en-US" dirty="0"/>
              <a:t>가 밑에 설명이다</a:t>
            </a:r>
            <a:r>
              <a:rPr lang="en-US" altLang="ko-KR" dirty="0"/>
              <a:t>~ </a:t>
            </a:r>
            <a:r>
              <a:rPr lang="ko-KR" altLang="en-US" dirty="0"/>
              <a:t>라는 표시 있으면 좋을 듯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82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소제목 크기 다 </a:t>
            </a:r>
            <a:r>
              <a:rPr lang="en-US" altLang="ko-KR" dirty="0"/>
              <a:t>18pt</a:t>
            </a:r>
            <a:r>
              <a:rPr lang="ko-KR" altLang="en-US" dirty="0"/>
              <a:t>로 바꿔주세요</a:t>
            </a:r>
            <a:r>
              <a:rPr lang="en-US" altLang="ko-KR" dirty="0"/>
              <a:t>!!!!! </a:t>
            </a:r>
          </a:p>
          <a:p>
            <a:r>
              <a:rPr lang="ko-KR" altLang="en-US" dirty="0"/>
              <a:t>회색 박스에는 그 교안에 예시로 나와있는 선형으로 바뀌는 예시 하나 </a:t>
            </a:r>
            <a:r>
              <a:rPr lang="en-US" altLang="ko-KR" dirty="0"/>
              <a:t>+ </a:t>
            </a:r>
            <a:r>
              <a:rPr lang="ko-KR" altLang="en-US" dirty="0"/>
              <a:t>선형이 되지 않는 예시 하나만 넣어주세요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116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195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소제목 밑에 설명 쓸 때 콜론</a:t>
            </a:r>
            <a:r>
              <a:rPr lang="en-US" altLang="ko-KR" dirty="0"/>
              <a:t>( : ) </a:t>
            </a:r>
            <a:r>
              <a:rPr lang="ko-KR" altLang="en-US" dirty="0"/>
              <a:t>넣지 마세요</a:t>
            </a:r>
            <a:r>
              <a:rPr lang="en-US" altLang="ko-KR" dirty="0"/>
              <a:t>~~~ </a:t>
            </a:r>
            <a:r>
              <a:rPr lang="ko-KR" altLang="en-US" dirty="0"/>
              <a:t>설명 글씨체 바꾸기</a:t>
            </a:r>
            <a:r>
              <a:rPr lang="en-US" altLang="ko-KR" dirty="0"/>
              <a:t>~~</a:t>
            </a:r>
          </a:p>
          <a:p>
            <a:r>
              <a:rPr lang="ko-KR" altLang="en-US" dirty="0"/>
              <a:t>다음 페이지에 만든 등분산성이 깨졌을 때의 문제가 발생하는 과정</a:t>
            </a:r>
            <a:r>
              <a:rPr lang="en-US" altLang="ko-KR" dirty="0"/>
              <a:t>..? </a:t>
            </a:r>
            <a:r>
              <a:rPr lang="ko-KR" altLang="en-US" dirty="0"/>
              <a:t>을 회색 박스에 넣어주세요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0083-8394-4374-9EDA-E649799A22C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42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선형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AFF1-C702-45A2-B543-84B816774580}"/>
              </a:ext>
            </a:extLst>
          </p:cNvPr>
          <p:cNvSpPr txBox="1"/>
          <p:nvPr userDrawn="1"/>
        </p:nvSpPr>
        <p:spPr>
          <a:xfrm>
            <a:off x="1697060" y="219068"/>
            <a:ext cx="1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회귀 가정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BB2E-85CF-4F7E-B766-9232757ED70B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22A98E-D3AE-40B0-9847-DC05B38A95EF}"/>
              </a:ext>
            </a:extLst>
          </p:cNvPr>
          <p:cNvSpPr txBox="1"/>
          <p:nvPr userDrawn="1"/>
        </p:nvSpPr>
        <p:spPr>
          <a:xfrm>
            <a:off x="2582329" y="312911"/>
            <a:ext cx="5734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선형성</a:t>
            </a:r>
            <a:r>
              <a:rPr lang="ko-KR" altLang="en-US" sz="14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오차의 등분산성  오차의 정규성  오차의 독립성</a:t>
            </a:r>
          </a:p>
        </p:txBody>
      </p:sp>
    </p:spTree>
    <p:extLst>
      <p:ext uri="{BB962C8B-B14F-4D97-AF65-F5344CB8AC3E}">
        <p14:creationId xmlns:p14="http://schemas.microsoft.com/office/powerpoint/2010/main" val="169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등분산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AFF1-C702-45A2-B543-84B816774580}"/>
              </a:ext>
            </a:extLst>
          </p:cNvPr>
          <p:cNvSpPr txBox="1"/>
          <p:nvPr userDrawn="1"/>
        </p:nvSpPr>
        <p:spPr>
          <a:xfrm>
            <a:off x="1697060" y="219068"/>
            <a:ext cx="1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회귀 가정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BB2E-85CF-4F7E-B766-9232757ED70B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22A98E-D3AE-40B0-9847-DC05B38A95EF}"/>
              </a:ext>
            </a:extLst>
          </p:cNvPr>
          <p:cNvSpPr txBox="1"/>
          <p:nvPr userDrawn="1"/>
        </p:nvSpPr>
        <p:spPr>
          <a:xfrm>
            <a:off x="2582329" y="312911"/>
            <a:ext cx="5734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선형성  </a:t>
            </a:r>
            <a:r>
              <a:rPr lang="ko-KR" altLang="en-US" sz="14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오차의 등분산성 </a:t>
            </a:r>
            <a:r>
              <a:rPr lang="ko-KR" altLang="en-US" sz="14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오차의 정규성  오차의 독립성</a:t>
            </a:r>
          </a:p>
        </p:txBody>
      </p:sp>
    </p:spTree>
    <p:extLst>
      <p:ext uri="{BB962C8B-B14F-4D97-AF65-F5344CB8AC3E}">
        <p14:creationId xmlns:p14="http://schemas.microsoft.com/office/powerpoint/2010/main" val="3956819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정규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AFF1-C702-45A2-B543-84B816774580}"/>
              </a:ext>
            </a:extLst>
          </p:cNvPr>
          <p:cNvSpPr txBox="1"/>
          <p:nvPr userDrawn="1"/>
        </p:nvSpPr>
        <p:spPr>
          <a:xfrm>
            <a:off x="1697060" y="219068"/>
            <a:ext cx="1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회귀 가정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BB2E-85CF-4F7E-B766-9232757ED70B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22A98E-D3AE-40B0-9847-DC05B38A95EF}"/>
              </a:ext>
            </a:extLst>
          </p:cNvPr>
          <p:cNvSpPr txBox="1"/>
          <p:nvPr userDrawn="1"/>
        </p:nvSpPr>
        <p:spPr>
          <a:xfrm>
            <a:off x="2582329" y="312911"/>
            <a:ext cx="5734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선형성  오차의 등분산성  </a:t>
            </a:r>
            <a:r>
              <a:rPr lang="ko-KR" altLang="en-US" sz="14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오차의 정규성  </a:t>
            </a:r>
            <a:r>
              <a:rPr lang="ko-KR" altLang="en-US" sz="14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오차의 독립성</a:t>
            </a:r>
          </a:p>
        </p:txBody>
      </p:sp>
    </p:spTree>
    <p:extLst>
      <p:ext uri="{BB962C8B-B14F-4D97-AF65-F5344CB8AC3E}">
        <p14:creationId xmlns:p14="http://schemas.microsoft.com/office/powerpoint/2010/main" val="2182028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독립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AFF1-C702-45A2-B543-84B816774580}"/>
              </a:ext>
            </a:extLst>
          </p:cNvPr>
          <p:cNvSpPr txBox="1"/>
          <p:nvPr userDrawn="1"/>
        </p:nvSpPr>
        <p:spPr>
          <a:xfrm>
            <a:off x="1697060" y="219068"/>
            <a:ext cx="1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회귀 가정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BB2E-85CF-4F7E-B766-9232757ED70B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22A98E-D3AE-40B0-9847-DC05B38A95EF}"/>
              </a:ext>
            </a:extLst>
          </p:cNvPr>
          <p:cNvSpPr txBox="1"/>
          <p:nvPr userDrawn="1"/>
        </p:nvSpPr>
        <p:spPr>
          <a:xfrm>
            <a:off x="2582329" y="312911"/>
            <a:ext cx="5734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선형성  오차의 등분산성  오차의 정규성</a:t>
            </a:r>
            <a:r>
              <a:rPr lang="ko-KR" altLang="en-US" sz="14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오차의 독립성</a:t>
            </a:r>
          </a:p>
        </p:txBody>
      </p:sp>
    </p:spTree>
    <p:extLst>
      <p:ext uri="{BB962C8B-B14F-4D97-AF65-F5344CB8AC3E}">
        <p14:creationId xmlns:p14="http://schemas.microsoft.com/office/powerpoint/2010/main" val="1295573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잔차플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FAD55B-CFA0-4E63-BE55-455AF2049F89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6E7F7-4A51-4C82-A4A2-730D9136AB95}"/>
              </a:ext>
            </a:extLst>
          </p:cNvPr>
          <p:cNvSpPr txBox="1"/>
          <p:nvPr userDrawn="1"/>
        </p:nvSpPr>
        <p:spPr>
          <a:xfrm>
            <a:off x="1697060" y="219068"/>
            <a:ext cx="1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잔차 </a:t>
            </a:r>
            <a:r>
              <a:rPr lang="ko-KR" altLang="en-US" sz="2400" spc="3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플랏</a:t>
            </a:r>
            <a:endParaRPr lang="ko-KR" altLang="en-US" sz="2400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BD9352-B5C3-4114-B718-5002A06FB2A7}"/>
              </a:ext>
            </a:extLst>
          </p:cNvPr>
          <p:cNvSpPr txBox="1"/>
          <p:nvPr userDrawn="1"/>
        </p:nvSpPr>
        <p:spPr>
          <a:xfrm>
            <a:off x="3429562" y="140053"/>
            <a:ext cx="186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Fitted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039B4-C173-41CD-B095-0E4034BB2816}"/>
              </a:ext>
            </a:extLst>
          </p:cNvPr>
          <p:cNvSpPr txBox="1"/>
          <p:nvPr userDrawn="1"/>
        </p:nvSpPr>
        <p:spPr>
          <a:xfrm>
            <a:off x="4408560" y="216997"/>
            <a:ext cx="1862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</a:t>
            </a:r>
          </a:p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QQ Plot</a:t>
            </a:r>
            <a:endParaRPr lang="ko-KR" altLang="en-US" sz="13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994EB9-78F6-4005-B5C5-9E7E8EF7FDDD}"/>
              </a:ext>
            </a:extLst>
          </p:cNvPr>
          <p:cNvSpPr txBox="1"/>
          <p:nvPr userDrawn="1"/>
        </p:nvSpPr>
        <p:spPr>
          <a:xfrm>
            <a:off x="5629551" y="317024"/>
            <a:ext cx="18625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Scale-Location</a:t>
            </a:r>
            <a:endParaRPr lang="ko-KR" altLang="en-US" sz="13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40CDBE-9439-40F2-94A2-62ADB5DEE739}"/>
              </a:ext>
            </a:extLst>
          </p:cNvPr>
          <p:cNvSpPr txBox="1"/>
          <p:nvPr userDrawn="1"/>
        </p:nvSpPr>
        <p:spPr>
          <a:xfrm>
            <a:off x="7288749" y="140053"/>
            <a:ext cx="101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Leverage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77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t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FAD55B-CFA0-4E63-BE55-455AF2049F89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6E7F7-4A51-4C82-A4A2-730D9136AB95}"/>
              </a:ext>
            </a:extLst>
          </p:cNvPr>
          <p:cNvSpPr txBox="1"/>
          <p:nvPr userDrawn="1"/>
        </p:nvSpPr>
        <p:spPr>
          <a:xfrm>
            <a:off x="1697060" y="219068"/>
            <a:ext cx="1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잔차 </a:t>
            </a:r>
            <a:r>
              <a:rPr lang="ko-KR" altLang="en-US" sz="2400" spc="3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플랏</a:t>
            </a:r>
            <a:endParaRPr lang="ko-KR" altLang="en-US" sz="2400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BD9352-B5C3-4114-B718-5002A06FB2A7}"/>
              </a:ext>
            </a:extLst>
          </p:cNvPr>
          <p:cNvSpPr txBox="1"/>
          <p:nvPr userDrawn="1"/>
        </p:nvSpPr>
        <p:spPr>
          <a:xfrm>
            <a:off x="3429562" y="140053"/>
            <a:ext cx="186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Residuals</a:t>
            </a:r>
          </a:p>
          <a:p>
            <a:pPr algn="ctr"/>
            <a:r>
              <a:rPr lang="en-US" altLang="ko-KR" sz="12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</a:p>
          <a:p>
            <a:pPr algn="ctr"/>
            <a:r>
              <a:rPr lang="en-US" altLang="ko-KR" sz="12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Fitted</a:t>
            </a:r>
            <a:endParaRPr lang="ko-KR" altLang="en-US" sz="1200" spc="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039B4-C173-41CD-B095-0E4034BB2816}"/>
              </a:ext>
            </a:extLst>
          </p:cNvPr>
          <p:cNvSpPr txBox="1"/>
          <p:nvPr userDrawn="1"/>
        </p:nvSpPr>
        <p:spPr>
          <a:xfrm>
            <a:off x="4408560" y="216997"/>
            <a:ext cx="1862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</a:t>
            </a:r>
          </a:p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QQ Plot</a:t>
            </a:r>
            <a:endParaRPr lang="ko-KR" altLang="en-US" sz="13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994EB9-78F6-4005-B5C5-9E7E8EF7FDDD}"/>
              </a:ext>
            </a:extLst>
          </p:cNvPr>
          <p:cNvSpPr txBox="1"/>
          <p:nvPr userDrawn="1"/>
        </p:nvSpPr>
        <p:spPr>
          <a:xfrm>
            <a:off x="5629551" y="317024"/>
            <a:ext cx="18625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Scale-Location</a:t>
            </a:r>
            <a:endParaRPr lang="ko-KR" altLang="en-US" sz="13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40CDBE-9439-40F2-94A2-62ADB5DEE739}"/>
              </a:ext>
            </a:extLst>
          </p:cNvPr>
          <p:cNvSpPr txBox="1"/>
          <p:nvPr userDrawn="1"/>
        </p:nvSpPr>
        <p:spPr>
          <a:xfrm>
            <a:off x="7288749" y="140053"/>
            <a:ext cx="101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Leverage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111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Q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FAD55B-CFA0-4E63-BE55-455AF2049F89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6E7F7-4A51-4C82-A4A2-730D9136AB95}"/>
              </a:ext>
            </a:extLst>
          </p:cNvPr>
          <p:cNvSpPr txBox="1"/>
          <p:nvPr userDrawn="1"/>
        </p:nvSpPr>
        <p:spPr>
          <a:xfrm>
            <a:off x="1697060" y="219068"/>
            <a:ext cx="1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잔차 </a:t>
            </a:r>
            <a:r>
              <a:rPr lang="ko-KR" altLang="en-US" sz="2400" spc="3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플랏</a:t>
            </a:r>
            <a:endParaRPr lang="ko-KR" altLang="en-US" sz="2400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BD9352-B5C3-4114-B718-5002A06FB2A7}"/>
              </a:ext>
            </a:extLst>
          </p:cNvPr>
          <p:cNvSpPr txBox="1"/>
          <p:nvPr userDrawn="1"/>
        </p:nvSpPr>
        <p:spPr>
          <a:xfrm>
            <a:off x="3429562" y="140053"/>
            <a:ext cx="186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Fitted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039B4-C173-41CD-B095-0E4034BB2816}"/>
              </a:ext>
            </a:extLst>
          </p:cNvPr>
          <p:cNvSpPr txBox="1"/>
          <p:nvPr userDrawn="1"/>
        </p:nvSpPr>
        <p:spPr>
          <a:xfrm>
            <a:off x="4408560" y="216997"/>
            <a:ext cx="1862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</a:t>
            </a:r>
          </a:p>
          <a:p>
            <a:pPr algn="ctr"/>
            <a:r>
              <a:rPr lang="en-US" altLang="ko-KR" sz="13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QQ Plot</a:t>
            </a:r>
            <a:endParaRPr lang="ko-KR" altLang="en-US" sz="1300" spc="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994EB9-78F6-4005-B5C5-9E7E8EF7FDDD}"/>
              </a:ext>
            </a:extLst>
          </p:cNvPr>
          <p:cNvSpPr txBox="1"/>
          <p:nvPr userDrawn="1"/>
        </p:nvSpPr>
        <p:spPr>
          <a:xfrm>
            <a:off x="5629551" y="317024"/>
            <a:ext cx="18625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Scale-Location</a:t>
            </a:r>
            <a:endParaRPr lang="ko-KR" altLang="en-US" sz="13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40CDBE-9439-40F2-94A2-62ADB5DEE739}"/>
              </a:ext>
            </a:extLst>
          </p:cNvPr>
          <p:cNvSpPr txBox="1"/>
          <p:nvPr userDrawn="1"/>
        </p:nvSpPr>
        <p:spPr>
          <a:xfrm>
            <a:off x="7288749" y="140053"/>
            <a:ext cx="101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Leverage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59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FAD55B-CFA0-4E63-BE55-455AF2049F89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6E7F7-4A51-4C82-A4A2-730D9136AB95}"/>
              </a:ext>
            </a:extLst>
          </p:cNvPr>
          <p:cNvSpPr txBox="1"/>
          <p:nvPr userDrawn="1"/>
        </p:nvSpPr>
        <p:spPr>
          <a:xfrm>
            <a:off x="1697060" y="219068"/>
            <a:ext cx="1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잔차 </a:t>
            </a:r>
            <a:r>
              <a:rPr lang="ko-KR" altLang="en-US" sz="2400" spc="3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플랏</a:t>
            </a:r>
            <a:endParaRPr lang="ko-KR" altLang="en-US" sz="2400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BD9352-B5C3-4114-B718-5002A06FB2A7}"/>
              </a:ext>
            </a:extLst>
          </p:cNvPr>
          <p:cNvSpPr txBox="1"/>
          <p:nvPr userDrawn="1"/>
        </p:nvSpPr>
        <p:spPr>
          <a:xfrm>
            <a:off x="3429562" y="140053"/>
            <a:ext cx="186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Fitted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039B4-C173-41CD-B095-0E4034BB2816}"/>
              </a:ext>
            </a:extLst>
          </p:cNvPr>
          <p:cNvSpPr txBox="1"/>
          <p:nvPr userDrawn="1"/>
        </p:nvSpPr>
        <p:spPr>
          <a:xfrm>
            <a:off x="4408560" y="216997"/>
            <a:ext cx="1862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</a:t>
            </a:r>
          </a:p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QQ Plot</a:t>
            </a:r>
            <a:endParaRPr lang="ko-KR" altLang="en-US" sz="13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994EB9-78F6-4005-B5C5-9E7E8EF7FDDD}"/>
              </a:ext>
            </a:extLst>
          </p:cNvPr>
          <p:cNvSpPr txBox="1"/>
          <p:nvPr userDrawn="1"/>
        </p:nvSpPr>
        <p:spPr>
          <a:xfrm>
            <a:off x="5629551" y="317024"/>
            <a:ext cx="18625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Scale-Location</a:t>
            </a:r>
            <a:endParaRPr lang="ko-KR" altLang="en-US" sz="1300" spc="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40CDBE-9439-40F2-94A2-62ADB5DEE739}"/>
              </a:ext>
            </a:extLst>
          </p:cNvPr>
          <p:cNvSpPr txBox="1"/>
          <p:nvPr userDrawn="1"/>
        </p:nvSpPr>
        <p:spPr>
          <a:xfrm>
            <a:off x="7288749" y="140053"/>
            <a:ext cx="101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Leverage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878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ve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FAD55B-CFA0-4E63-BE55-455AF2049F89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6E7F7-4A51-4C82-A4A2-730D9136AB95}"/>
              </a:ext>
            </a:extLst>
          </p:cNvPr>
          <p:cNvSpPr txBox="1"/>
          <p:nvPr userDrawn="1"/>
        </p:nvSpPr>
        <p:spPr>
          <a:xfrm>
            <a:off x="1697060" y="219068"/>
            <a:ext cx="1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잔차 </a:t>
            </a:r>
            <a:r>
              <a:rPr lang="ko-KR" altLang="en-US" sz="2400" spc="3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플랏</a:t>
            </a:r>
            <a:endParaRPr lang="ko-KR" altLang="en-US" sz="2400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BD9352-B5C3-4114-B718-5002A06FB2A7}"/>
              </a:ext>
            </a:extLst>
          </p:cNvPr>
          <p:cNvSpPr txBox="1"/>
          <p:nvPr userDrawn="1"/>
        </p:nvSpPr>
        <p:spPr>
          <a:xfrm>
            <a:off x="3429562" y="140053"/>
            <a:ext cx="186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</a:p>
          <a:p>
            <a:pPr algn="ctr"/>
            <a:r>
              <a:rPr lang="en-US" altLang="ko-KR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Fitted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039B4-C173-41CD-B095-0E4034BB2816}"/>
              </a:ext>
            </a:extLst>
          </p:cNvPr>
          <p:cNvSpPr txBox="1"/>
          <p:nvPr userDrawn="1"/>
        </p:nvSpPr>
        <p:spPr>
          <a:xfrm>
            <a:off x="4408560" y="216997"/>
            <a:ext cx="1862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</a:t>
            </a:r>
          </a:p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QQ Plot</a:t>
            </a:r>
            <a:endParaRPr lang="ko-KR" altLang="en-US" sz="13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994EB9-78F6-4005-B5C5-9E7E8EF7FDDD}"/>
              </a:ext>
            </a:extLst>
          </p:cNvPr>
          <p:cNvSpPr txBox="1"/>
          <p:nvPr userDrawn="1"/>
        </p:nvSpPr>
        <p:spPr>
          <a:xfrm>
            <a:off x="5629551" y="317024"/>
            <a:ext cx="18625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Scale-Location</a:t>
            </a:r>
            <a:endParaRPr lang="ko-KR" altLang="en-US" sz="13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40CDBE-9439-40F2-94A2-62ADB5DEE739}"/>
              </a:ext>
            </a:extLst>
          </p:cNvPr>
          <p:cNvSpPr txBox="1"/>
          <p:nvPr userDrawn="1"/>
        </p:nvSpPr>
        <p:spPr>
          <a:xfrm>
            <a:off x="7288749" y="140053"/>
            <a:ext cx="101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Residuals</a:t>
            </a:r>
          </a:p>
          <a:p>
            <a:pPr algn="ctr"/>
            <a:r>
              <a:rPr lang="en-US" altLang="ko-KR" sz="12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</a:p>
          <a:p>
            <a:pPr algn="ctr"/>
            <a:r>
              <a:rPr lang="en-US" altLang="ko-KR" sz="12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Leverage</a:t>
            </a:r>
            <a:endParaRPr lang="ko-KR" altLang="en-US" sz="1200" spc="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004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선형성진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01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선형성 진단과 처방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5580112" y="317024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7245986" y="314429"/>
            <a:ext cx="998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421446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695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선형성처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01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선형성 진단과 처방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5580112" y="317024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7245986" y="314429"/>
            <a:ext cx="998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881165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등분산성진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37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등분산성 </a:t>
            </a:r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진단과 처방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5580112" y="317024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7245986" y="314429"/>
            <a:ext cx="998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2068949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등분산성처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37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등분산성 </a:t>
            </a:r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진단과 처방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5580112" y="317024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7245986" y="314429"/>
            <a:ext cx="998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4039703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정규성진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37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정규성 진단과 처방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5580112" y="317024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7245986" y="314429"/>
            <a:ext cx="998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3638175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정규성성처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37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정규성 진단과 처방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5580112" y="317024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7245986" y="314429"/>
            <a:ext cx="998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42050441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독립성진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37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독립성 진단과 처방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5580112" y="317024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7245986" y="314429"/>
            <a:ext cx="998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1820219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독립성처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37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독립성 진단과 처방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5580112" y="317024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7245986" y="314429"/>
            <a:ext cx="998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19063761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공간데이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37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공간회귀분석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3491880" y="313132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5004048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공간자기상관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4091C4-6112-412F-B6C2-FD7EE5071D91}"/>
              </a:ext>
            </a:extLst>
          </p:cNvPr>
          <p:cNvSpPr txBox="1"/>
          <p:nvPr userDrawn="1"/>
        </p:nvSpPr>
        <p:spPr>
          <a:xfrm>
            <a:off x="6165866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AF5C6C-008A-4641-9C86-F7A7F58195A7}"/>
              </a:ext>
            </a:extLst>
          </p:cNvPr>
          <p:cNvSpPr txBox="1"/>
          <p:nvPr userDrawn="1"/>
        </p:nvSpPr>
        <p:spPr>
          <a:xfrm>
            <a:off x="7173978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20069145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공간자기상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37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공간회귀분석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3491880" y="313132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5004048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공간자기상관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4091C4-6112-412F-B6C2-FD7EE5071D91}"/>
              </a:ext>
            </a:extLst>
          </p:cNvPr>
          <p:cNvSpPr txBox="1"/>
          <p:nvPr userDrawn="1"/>
        </p:nvSpPr>
        <p:spPr>
          <a:xfrm>
            <a:off x="6165866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AF5C6C-008A-4641-9C86-F7A7F58195A7}"/>
              </a:ext>
            </a:extLst>
          </p:cNvPr>
          <p:cNvSpPr txBox="1"/>
          <p:nvPr userDrawn="1"/>
        </p:nvSpPr>
        <p:spPr>
          <a:xfrm>
            <a:off x="7173978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42281157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공간진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37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공간회귀분석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3491880" y="313132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5004048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공간자기상관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4091C4-6112-412F-B6C2-FD7EE5071D91}"/>
              </a:ext>
            </a:extLst>
          </p:cNvPr>
          <p:cNvSpPr txBox="1"/>
          <p:nvPr userDrawn="1"/>
        </p:nvSpPr>
        <p:spPr>
          <a:xfrm>
            <a:off x="6165866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AF5C6C-008A-4641-9C86-F7A7F58195A7}"/>
              </a:ext>
            </a:extLst>
          </p:cNvPr>
          <p:cNvSpPr txBox="1"/>
          <p:nvPr userDrawn="1"/>
        </p:nvSpPr>
        <p:spPr>
          <a:xfrm>
            <a:off x="7173978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381363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9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공간처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9120-45BC-49B9-99F4-1076681743F0}"/>
              </a:ext>
            </a:extLst>
          </p:cNvPr>
          <p:cNvSpPr txBox="1"/>
          <p:nvPr userDrawn="1"/>
        </p:nvSpPr>
        <p:spPr>
          <a:xfrm>
            <a:off x="1697060" y="219068"/>
            <a:ext cx="337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공간회귀분석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4C1FC-0463-42CD-8FFB-B5EF5531954F}"/>
              </a:ext>
            </a:extLst>
          </p:cNvPr>
          <p:cNvSpPr txBox="1"/>
          <p:nvPr userDrawn="1"/>
        </p:nvSpPr>
        <p:spPr>
          <a:xfrm>
            <a:off x="3491880" y="313132"/>
            <a:ext cx="186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414F-873E-4225-8131-E206A35641E4}"/>
              </a:ext>
            </a:extLst>
          </p:cNvPr>
          <p:cNvSpPr txBox="1"/>
          <p:nvPr userDrawn="1"/>
        </p:nvSpPr>
        <p:spPr>
          <a:xfrm>
            <a:off x="5004048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공간자기상관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4091C4-6112-412F-B6C2-FD7EE5071D91}"/>
              </a:ext>
            </a:extLst>
          </p:cNvPr>
          <p:cNvSpPr txBox="1"/>
          <p:nvPr userDrawn="1"/>
        </p:nvSpPr>
        <p:spPr>
          <a:xfrm>
            <a:off x="6165866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방법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AF5C6C-008A-4641-9C86-F7A7F58195A7}"/>
              </a:ext>
            </a:extLst>
          </p:cNvPr>
          <p:cNvSpPr txBox="1"/>
          <p:nvPr userDrawn="1"/>
        </p:nvSpPr>
        <p:spPr>
          <a:xfrm>
            <a:off x="7173978" y="313132"/>
            <a:ext cx="135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처방 방법</a:t>
            </a:r>
          </a:p>
        </p:txBody>
      </p:sp>
    </p:spTree>
    <p:extLst>
      <p:ext uri="{BB962C8B-B14F-4D97-AF65-F5344CB8AC3E}">
        <p14:creationId xmlns:p14="http://schemas.microsoft.com/office/powerpoint/2010/main" val="865243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951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1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284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412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7BB50D-52B4-4B11-87EE-8D2349C0C90A}"/>
              </a:ext>
            </a:extLst>
          </p:cNvPr>
          <p:cNvSpPr txBox="1"/>
          <p:nvPr userDrawn="1"/>
        </p:nvSpPr>
        <p:spPr>
          <a:xfrm>
            <a:off x="1187626" y="2376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로버스트 회귀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FE3F58-8381-4A3E-8812-A7CEE3711B72}"/>
              </a:ext>
            </a:extLst>
          </p:cNvPr>
          <p:cNvSpPr/>
          <p:nvPr userDrawn="1"/>
        </p:nvSpPr>
        <p:spPr>
          <a:xfrm flipV="1">
            <a:off x="-2" y="755636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61A4C1-2119-4ABE-8D35-CF3B1D3A563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</a:t>
            </a:r>
            <a:endParaRPr lang="ko-KR" altLang="en-US" sz="36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3A59E-9DB5-4DED-8540-01F3D053D841}"/>
              </a:ext>
            </a:extLst>
          </p:cNvPr>
          <p:cNvSpPr txBox="1"/>
          <p:nvPr userDrawn="1"/>
        </p:nvSpPr>
        <p:spPr>
          <a:xfrm>
            <a:off x="4356569" y="281231"/>
            <a:ext cx="648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38CC0-D249-43F8-8A86-74533A3B5146}"/>
              </a:ext>
            </a:extLst>
          </p:cNvPr>
          <p:cNvSpPr txBox="1"/>
          <p:nvPr userDrawn="1"/>
        </p:nvSpPr>
        <p:spPr>
          <a:xfrm>
            <a:off x="4705205" y="181203"/>
            <a:ext cx="1491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Median Regression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A531DF-5F7A-49C1-9451-FB09B65DF2B9}"/>
              </a:ext>
            </a:extLst>
          </p:cNvPr>
          <p:cNvSpPr txBox="1"/>
          <p:nvPr userDrawn="1"/>
        </p:nvSpPr>
        <p:spPr>
          <a:xfrm>
            <a:off x="5859093" y="181203"/>
            <a:ext cx="1371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Huber’s M-estimation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95114-3889-4108-8C2E-9956041528FA}"/>
              </a:ext>
            </a:extLst>
          </p:cNvPr>
          <p:cNvSpPr txBox="1"/>
          <p:nvPr userDrawn="1"/>
        </p:nvSpPr>
        <p:spPr>
          <a:xfrm>
            <a:off x="7020272" y="181203"/>
            <a:ext cx="1491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Least Trimmed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Sqaure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5218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08C312-A0D5-45D7-BB17-9C52409C0758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5A985F-EB06-48D3-B046-AE8FE523D388}"/>
              </a:ext>
            </a:extLst>
          </p:cNvPr>
          <p:cNvSpPr txBox="1"/>
          <p:nvPr userDrawn="1"/>
        </p:nvSpPr>
        <p:spPr>
          <a:xfrm>
            <a:off x="791580" y="215701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다중선형회귀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6F5A5-E5F6-4DEB-BC2E-23CD4EA08C48}"/>
              </a:ext>
            </a:extLst>
          </p:cNvPr>
          <p:cNvSpPr/>
          <p:nvPr userDrawn="1"/>
        </p:nvSpPr>
        <p:spPr>
          <a:xfrm flipV="1">
            <a:off x="-41168" y="755637"/>
            <a:ext cx="9360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756E6BE6-410D-4C0B-A20B-84BB2DA57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38804E91-1FF9-410A-A5CE-CF6F7D603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D31035D4-1C7B-4BB3-B244-58B7426ECF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79822581-9E10-4D2D-AEE6-3E889ECD2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30E88-8415-4925-90CC-8A5BA194A770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D1387B-0A66-4F5F-BF08-6F9B0F0265DA}"/>
              </a:ext>
            </a:extLst>
          </p:cNvPr>
          <p:cNvSpPr txBox="1"/>
          <p:nvPr userDrawn="1"/>
        </p:nvSpPr>
        <p:spPr>
          <a:xfrm>
            <a:off x="3779912" y="297523"/>
            <a:ext cx="44314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500" spc="100" dirty="0" err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모수추정</a:t>
            </a:r>
            <a:r>
              <a:rPr lang="ko-KR" altLang="en-US" sz="15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유의성검정   적합성검정   예시</a:t>
            </a:r>
          </a:p>
        </p:txBody>
      </p:sp>
    </p:spTree>
    <p:extLst>
      <p:ext uri="{BB962C8B-B14F-4D97-AF65-F5344CB8AC3E}">
        <p14:creationId xmlns:p14="http://schemas.microsoft.com/office/powerpoint/2010/main" val="290752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지난주복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AFF1-C702-45A2-B543-84B816774580}"/>
              </a:ext>
            </a:extLst>
          </p:cNvPr>
          <p:cNvSpPr txBox="1"/>
          <p:nvPr userDrawn="1"/>
        </p:nvSpPr>
        <p:spPr>
          <a:xfrm>
            <a:off x="755576" y="20163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주 복습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BB2E-85CF-4F7E-B766-9232757ED70B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2A98E-D3AE-40B0-9847-DC05B38A95EF}"/>
              </a:ext>
            </a:extLst>
          </p:cNvPr>
          <p:cNvSpPr txBox="1"/>
          <p:nvPr userDrawn="1"/>
        </p:nvSpPr>
        <p:spPr>
          <a:xfrm>
            <a:off x="2627784" y="312911"/>
            <a:ext cx="573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 개념  </a:t>
            </a:r>
            <a:r>
              <a:rPr lang="ko-KR" altLang="en-US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유의성 검정  적합성 검정  데이터 진단  </a:t>
            </a:r>
            <a:r>
              <a:rPr lang="ko-KR" altLang="en-US" sz="1200" spc="100" dirty="0" err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로버스트회귀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34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지난주복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AFF1-C702-45A2-B543-84B816774580}"/>
              </a:ext>
            </a:extLst>
          </p:cNvPr>
          <p:cNvSpPr txBox="1"/>
          <p:nvPr userDrawn="1"/>
        </p:nvSpPr>
        <p:spPr>
          <a:xfrm>
            <a:off x="755576" y="20163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주 복습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BB2E-85CF-4F7E-B766-9232757ED70B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2A98E-D3AE-40B0-9847-DC05B38A95EF}"/>
              </a:ext>
            </a:extLst>
          </p:cNvPr>
          <p:cNvSpPr txBox="1"/>
          <p:nvPr userDrawn="1"/>
        </p:nvSpPr>
        <p:spPr>
          <a:xfrm>
            <a:off x="2627784" y="312911"/>
            <a:ext cx="573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spc="1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 개념  </a:t>
            </a:r>
            <a:r>
              <a:rPr lang="ko-KR" altLang="en-US" sz="120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유의성 검정  </a:t>
            </a:r>
            <a:r>
              <a:rPr lang="ko-KR" altLang="en-US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적합성 검정  데이터 진단  </a:t>
            </a:r>
            <a:r>
              <a:rPr lang="ko-KR" altLang="en-US" sz="1200" spc="100" dirty="0" err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로버스트회귀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405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지난주복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AFF1-C702-45A2-B543-84B816774580}"/>
              </a:ext>
            </a:extLst>
          </p:cNvPr>
          <p:cNvSpPr txBox="1"/>
          <p:nvPr userDrawn="1"/>
        </p:nvSpPr>
        <p:spPr>
          <a:xfrm>
            <a:off x="755576" y="20163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주 복습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BB2E-85CF-4F7E-B766-9232757ED70B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2A98E-D3AE-40B0-9847-DC05B38A95EF}"/>
              </a:ext>
            </a:extLst>
          </p:cNvPr>
          <p:cNvSpPr txBox="1"/>
          <p:nvPr userDrawn="1"/>
        </p:nvSpPr>
        <p:spPr>
          <a:xfrm>
            <a:off x="2627784" y="312911"/>
            <a:ext cx="573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spc="1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 개념  유의성 검정  </a:t>
            </a:r>
            <a:r>
              <a:rPr lang="ko-KR" altLang="en-US" sz="120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적합성 검정  </a:t>
            </a:r>
            <a:r>
              <a:rPr lang="ko-KR" altLang="en-US" sz="12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진단  </a:t>
            </a:r>
            <a:r>
              <a:rPr lang="ko-KR" altLang="en-US" sz="1200" spc="100" dirty="0" err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로버스트회귀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02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지난주복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AFF1-C702-45A2-B543-84B816774580}"/>
              </a:ext>
            </a:extLst>
          </p:cNvPr>
          <p:cNvSpPr txBox="1"/>
          <p:nvPr userDrawn="1"/>
        </p:nvSpPr>
        <p:spPr>
          <a:xfrm>
            <a:off x="755576" y="20163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주 복습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BB2E-85CF-4F7E-B766-9232757ED70B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2A98E-D3AE-40B0-9847-DC05B38A95EF}"/>
              </a:ext>
            </a:extLst>
          </p:cNvPr>
          <p:cNvSpPr txBox="1"/>
          <p:nvPr userDrawn="1"/>
        </p:nvSpPr>
        <p:spPr>
          <a:xfrm>
            <a:off x="2627784" y="312911"/>
            <a:ext cx="573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spc="1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 개념  유의성 검정  적합성 검정  </a:t>
            </a:r>
            <a:r>
              <a:rPr lang="ko-KR" altLang="en-US" sz="120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진단  </a:t>
            </a:r>
            <a:r>
              <a:rPr lang="ko-KR" altLang="en-US" sz="1200" spc="100" dirty="0" err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로버스트회귀</a:t>
            </a:r>
            <a:endParaRPr lang="ko-KR" altLang="en-US" sz="1200" spc="1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62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지난주복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F7036-9E53-476A-B599-1D6629F46CC6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AFF1-C702-45A2-B543-84B816774580}"/>
              </a:ext>
            </a:extLst>
          </p:cNvPr>
          <p:cNvSpPr txBox="1"/>
          <p:nvPr userDrawn="1"/>
        </p:nvSpPr>
        <p:spPr>
          <a:xfrm>
            <a:off x="755576" y="20163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주 복습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097D3-CCA5-4EBE-BC07-85036FF7819D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BB2E-85CF-4F7E-B766-9232757ED70B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7278ECE-68F6-4A58-A70A-78C4AB79A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90335D1-89D4-4820-8A75-8E6707AB1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0106D59-C9ED-4703-A0F1-228F15FF92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85CF960-C7F7-4FCF-919C-87653644B5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2A98E-D3AE-40B0-9847-DC05B38A95EF}"/>
              </a:ext>
            </a:extLst>
          </p:cNvPr>
          <p:cNvSpPr txBox="1"/>
          <p:nvPr userDrawn="1"/>
        </p:nvSpPr>
        <p:spPr>
          <a:xfrm>
            <a:off x="2627784" y="312911"/>
            <a:ext cx="573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spc="1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 개념  유의성 검정  적합성 검정  데이터 진단  </a:t>
            </a:r>
            <a:r>
              <a:rPr lang="ko-KR" altLang="en-US" sz="1200" spc="1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로버스트회귀</a:t>
            </a:r>
            <a:endParaRPr lang="ko-KR" altLang="en-US" sz="1200" spc="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809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회귀가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DA179C9-ECBF-4A5F-89C0-A8E6B2C46B17}"/>
              </a:ext>
            </a:extLst>
          </p:cNvPr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922ED8-69A3-495A-9C99-FC0F55E44A0A}"/>
                </a:ext>
              </a:extLst>
            </p:cNvPr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8517A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1C91707-3AED-4DF5-98B8-3F3176F4CCFF}"/>
                </a:ext>
              </a:extLst>
            </p:cNvPr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4EC2AAD-96A2-4F87-B62E-92D452D1AEE0}"/>
                </a:ext>
              </a:extLst>
            </p:cNvPr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7F98C5-19B2-4919-9804-15BCBCA3C42E}"/>
              </a:ext>
            </a:extLst>
          </p:cNvPr>
          <p:cNvSpPr/>
          <p:nvPr userDrawn="1"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892528-1F2D-4C08-AB3A-72DA39BDD7B8}"/>
              </a:ext>
            </a:extLst>
          </p:cNvPr>
          <p:cNvSpPr txBox="1"/>
          <p:nvPr userDrawn="1"/>
        </p:nvSpPr>
        <p:spPr>
          <a:xfrm>
            <a:off x="1697060" y="219068"/>
            <a:ext cx="1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회귀 가정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CD68B1-A58C-4B26-82EC-17D48D2FF6B8}"/>
              </a:ext>
            </a:extLst>
          </p:cNvPr>
          <p:cNvSpPr/>
          <p:nvPr userDrawn="1"/>
        </p:nvSpPr>
        <p:spPr>
          <a:xfrm flipV="1">
            <a:off x="-41168" y="755636"/>
            <a:ext cx="9185168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1D1454-2160-4E2A-99B7-5BCB31C8DFBE}"/>
              </a:ext>
            </a:extLst>
          </p:cNvPr>
          <p:cNvSpPr txBox="1"/>
          <p:nvPr userDrawn="1"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8B90BC68-D140-41E0-8140-070FFBD19E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9FF1E9B8-23CB-4B67-AC5A-DEAEC23AEB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A0DE26A2-90D6-4BA7-AA6E-BA2D7418BF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118F280F-322F-4BAE-A0BC-6E1D289AD9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E08299-28FB-465C-90EC-BF193DC3D696}"/>
              </a:ext>
            </a:extLst>
          </p:cNvPr>
          <p:cNvSpPr txBox="1"/>
          <p:nvPr userDrawn="1"/>
        </p:nvSpPr>
        <p:spPr>
          <a:xfrm>
            <a:off x="2582329" y="312911"/>
            <a:ext cx="5734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1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선형성  오차의 등분산성  오차의 정규성  오차의 독립성</a:t>
            </a:r>
          </a:p>
        </p:txBody>
      </p:sp>
    </p:spTree>
    <p:extLst>
      <p:ext uri="{BB962C8B-B14F-4D97-AF65-F5344CB8AC3E}">
        <p14:creationId xmlns:p14="http://schemas.microsoft.com/office/powerpoint/2010/main" val="341727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fld id="{6A323E76-8415-4965-B0CC-298C0CFA6758}" type="datetimeFigureOut">
              <a:rPr lang="ko-KR" altLang="en-US" smtClean="0"/>
              <a:pPr/>
              <a:t>2021-05-13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6EB987-63F7-4634-BE24-08E84103AECB}"/>
              </a:ext>
            </a:extLst>
          </p:cNvPr>
          <p:cNvSpPr/>
          <p:nvPr userDrawn="1"/>
        </p:nvSpPr>
        <p:spPr>
          <a:xfrm>
            <a:off x="-350982" y="1277672"/>
            <a:ext cx="350982" cy="1268760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F7920A-B4EA-4443-BC74-8AC21B3A328F}"/>
              </a:ext>
            </a:extLst>
          </p:cNvPr>
          <p:cNvSpPr/>
          <p:nvPr userDrawn="1"/>
        </p:nvSpPr>
        <p:spPr>
          <a:xfrm>
            <a:off x="-350982" y="9560"/>
            <a:ext cx="350982" cy="1268760"/>
          </a:xfrm>
          <a:prstGeom prst="rect">
            <a:avLst/>
          </a:prstGeom>
          <a:solidFill>
            <a:srgbClr val="91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82" r:id="rId4"/>
    <p:sldLayoutId id="2147483704" r:id="rId5"/>
    <p:sldLayoutId id="2147483705" r:id="rId6"/>
    <p:sldLayoutId id="2147483706" r:id="rId7"/>
    <p:sldLayoutId id="2147483707" r:id="rId8"/>
    <p:sldLayoutId id="2147483664" r:id="rId9"/>
    <p:sldLayoutId id="2147483683" r:id="rId10"/>
    <p:sldLayoutId id="2147483684" r:id="rId11"/>
    <p:sldLayoutId id="2147483685" r:id="rId12"/>
    <p:sldLayoutId id="2147483686" r:id="rId13"/>
    <p:sldLayoutId id="2147483701" r:id="rId14"/>
    <p:sldLayoutId id="2147483665" r:id="rId15"/>
    <p:sldLayoutId id="2147483687" r:id="rId16"/>
    <p:sldLayoutId id="2147483688" r:id="rId17"/>
    <p:sldLayoutId id="2147483689" r:id="rId18"/>
    <p:sldLayoutId id="2147483660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663" r:id="rId31"/>
    <p:sldLayoutId id="2147483661" r:id="rId32"/>
    <p:sldLayoutId id="2147483651" r:id="rId33"/>
    <p:sldLayoutId id="2147483655" r:id="rId34"/>
    <p:sldLayoutId id="2147483702" r:id="rId35"/>
    <p:sldLayoutId id="2147483703" r:id="rId3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08서울남산체 EB" panose="02020603020101020101" pitchFamily="18" charset="-127"/>
          <a:ea typeface="08서울남산체 EB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08서울남산체 EB" panose="02020603020101020101" pitchFamily="18" charset="-127"/>
          <a:ea typeface="08서울남산체 EB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08서울남산체 EB" panose="02020603020101020101" pitchFamily="18" charset="-127"/>
          <a:ea typeface="08서울남산체 E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08서울남산체 EB" panose="02020603020101020101" pitchFamily="18" charset="-127"/>
          <a:ea typeface="08서울남산체 E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08서울남산체 EB" panose="02020603020101020101" pitchFamily="18" charset="-127"/>
          <a:ea typeface="08서울남산체 E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08서울남산체 EB" panose="02020603020101020101" pitchFamily="18" charset="-127"/>
          <a:ea typeface="08서울남산체 E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5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01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png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4.png"/><Relationship Id="rId4" Type="http://schemas.openxmlformats.org/officeDocument/2006/relationships/image" Target="../media/image6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4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5.png"/><Relationship Id="rId5" Type="http://schemas.openxmlformats.org/officeDocument/2006/relationships/image" Target="../media/image730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Relationship Id="rId5" Type="http://schemas.microsoft.com/office/2007/relationships/hdphoto" Target="../media/hdphoto4.wdp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0.png"/><Relationship Id="rId4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microsoft.com/office/2007/relationships/hdphoto" Target="../media/hdphoto6.wd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3.png"/><Relationship Id="rId5" Type="http://schemas.openxmlformats.org/officeDocument/2006/relationships/image" Target="../media/image101.png"/><Relationship Id="rId4" Type="http://schemas.openxmlformats.org/officeDocument/2006/relationships/image" Target="../media/image6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Relationship Id="rId5" Type="http://schemas.microsoft.com/office/2007/relationships/hdphoto" Target="../media/hdphoto6.wdp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85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10" Type="http://schemas.openxmlformats.org/officeDocument/2006/relationships/image" Target="../media/image51.svg"/><Relationship Id="rId4" Type="http://schemas.openxmlformats.org/officeDocument/2006/relationships/image" Target="../media/image680.png"/><Relationship Id="rId9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7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microsoft.com/office/2007/relationships/hdphoto" Target="../media/hdphoto6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02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0.png"/><Relationship Id="rId5" Type="http://schemas.openxmlformats.org/officeDocument/2006/relationships/image" Target="../media/image1061.png"/><Relationship Id="rId4" Type="http://schemas.openxmlformats.org/officeDocument/2006/relationships/image" Target="../media/image10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image" Target="../media/image580.png"/><Relationship Id="rId3" Type="http://schemas.openxmlformats.org/officeDocument/2006/relationships/image" Target="NULL"/><Relationship Id="rId7" Type="http://schemas.openxmlformats.org/officeDocument/2006/relationships/image" Target="../media/image86.gif"/><Relationship Id="rId12" Type="http://schemas.openxmlformats.org/officeDocument/2006/relationships/image" Target="../media/image90.sv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0.png"/><Relationship Id="rId11" Type="http://schemas.openxmlformats.org/officeDocument/2006/relationships/image" Target="../media/image89.png"/><Relationship Id="rId5" Type="http://schemas.openxmlformats.org/officeDocument/2006/relationships/image" Target="../media/image51.svg"/><Relationship Id="rId15" Type="http://schemas.openxmlformats.org/officeDocument/2006/relationships/image" Target="../media/image602.png"/><Relationship Id="rId10" Type="http://schemas.openxmlformats.org/officeDocument/2006/relationships/image" Target="../media/image88.svg"/><Relationship Id="rId4" Type="http://schemas.openxmlformats.org/officeDocument/2006/relationships/image" Target="../media/image50.png"/><Relationship Id="rId9" Type="http://schemas.openxmlformats.org/officeDocument/2006/relationships/image" Target="../media/image87.png"/><Relationship Id="rId14" Type="http://schemas.openxmlformats.org/officeDocument/2006/relationships/image" Target="../media/image5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60.png"/><Relationship Id="rId4" Type="http://schemas.openxmlformats.org/officeDocument/2006/relationships/image" Target="../media/image8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2" y="2780928"/>
            <a:ext cx="507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2200" y="4229502"/>
            <a:ext cx="3168352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심은주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진수정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문병철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이수정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임주은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383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050B09B-FE8B-4901-9A94-FCB2A5F2AB52}"/>
              </a:ext>
            </a:extLst>
          </p:cNvPr>
          <p:cNvSpPr/>
          <p:nvPr/>
        </p:nvSpPr>
        <p:spPr>
          <a:xfrm>
            <a:off x="2339752" y="1978870"/>
            <a:ext cx="2808312" cy="413817"/>
          </a:xfrm>
          <a:prstGeom prst="ellipse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4B72-8B11-44EA-AEE2-6495691F2A18}"/>
              </a:ext>
            </a:extLst>
          </p:cNvPr>
          <p:cNvSpPr txBox="1"/>
          <p:nvPr/>
        </p:nvSpPr>
        <p:spPr>
          <a:xfrm>
            <a:off x="495484" y="110271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회귀분석의 가정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275FB9D-83E3-4283-B6C6-463BD7D6AE22}"/>
              </a:ext>
            </a:extLst>
          </p:cNvPr>
          <p:cNvSpPr/>
          <p:nvPr/>
        </p:nvSpPr>
        <p:spPr>
          <a:xfrm>
            <a:off x="705083" y="1772816"/>
            <a:ext cx="7920880" cy="81649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B0036A-2F08-448E-9AB9-9552F23B133C}"/>
              </a:ext>
            </a:extLst>
          </p:cNvPr>
          <p:cNvCxnSpPr>
            <a:cxnSpLocks/>
          </p:cNvCxnSpPr>
          <p:nvPr/>
        </p:nvCxnSpPr>
        <p:spPr>
          <a:xfrm>
            <a:off x="1162813" y="1782243"/>
            <a:ext cx="1368152" cy="0"/>
          </a:xfrm>
          <a:prstGeom prst="line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F326A6-D44C-49FC-BCF1-573980CB69E6}"/>
              </a:ext>
            </a:extLst>
          </p:cNvPr>
          <p:cNvCxnSpPr>
            <a:cxnSpLocks/>
          </p:cNvCxnSpPr>
          <p:nvPr/>
        </p:nvCxnSpPr>
        <p:spPr>
          <a:xfrm>
            <a:off x="6995461" y="2589313"/>
            <a:ext cx="1296144" cy="0"/>
          </a:xfrm>
          <a:prstGeom prst="line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22">
            <a:extLst>
              <a:ext uri="{FF2B5EF4-FFF2-40B4-BE49-F238E27FC236}">
                <a16:creationId xmlns:a16="http://schemas.microsoft.com/office/drawing/2014/main" id="{FAB6BDC1-BDF9-409B-8416-93BF98547A9D}"/>
              </a:ext>
            </a:extLst>
          </p:cNvPr>
          <p:cNvSpPr/>
          <p:nvPr/>
        </p:nvSpPr>
        <p:spPr>
          <a:xfrm>
            <a:off x="910785" y="3505654"/>
            <a:ext cx="7380820" cy="27270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화살표: 오른쪽 41">
            <a:extLst>
              <a:ext uri="{FF2B5EF4-FFF2-40B4-BE49-F238E27FC236}">
                <a16:creationId xmlns:a16="http://schemas.microsoft.com/office/drawing/2014/main" id="{3F992A29-67F0-43DA-866F-4B596EF801CF}"/>
              </a:ext>
            </a:extLst>
          </p:cNvPr>
          <p:cNvSpPr/>
          <p:nvPr/>
        </p:nvSpPr>
        <p:spPr>
          <a:xfrm rot="5400000">
            <a:off x="4258951" y="2580473"/>
            <a:ext cx="626098" cy="972108"/>
          </a:xfrm>
          <a:prstGeom prst="rightArrow">
            <a:avLst/>
          </a:prstGeom>
          <a:gradFill flip="none" rotWithShape="0">
            <a:gsLst>
              <a:gs pos="11000">
                <a:schemeClr val="bg1"/>
              </a:gs>
              <a:gs pos="42000">
                <a:schemeClr val="accent1">
                  <a:lumMod val="20000"/>
                  <a:lumOff val="80000"/>
                </a:schemeClr>
              </a:gs>
              <a:gs pos="71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A87E67-DBEB-4DB8-A140-6BF473F151DE}"/>
              </a:ext>
            </a:extLst>
          </p:cNvPr>
          <p:cNvSpPr/>
          <p:nvPr/>
        </p:nvSpPr>
        <p:spPr>
          <a:xfrm>
            <a:off x="3851920" y="3832479"/>
            <a:ext cx="1031942" cy="433665"/>
          </a:xfrm>
          <a:prstGeom prst="ellipse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DCFE55E-FC88-4B0B-92B6-8F7B46926A60}"/>
              </a:ext>
            </a:extLst>
          </p:cNvPr>
          <p:cNvSpPr/>
          <p:nvPr/>
        </p:nvSpPr>
        <p:spPr>
          <a:xfrm>
            <a:off x="5940152" y="1934273"/>
            <a:ext cx="360040" cy="43366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29301AC-5479-4332-966D-6B4122B4A591}"/>
              </a:ext>
            </a:extLst>
          </p:cNvPr>
          <p:cNvSpPr/>
          <p:nvPr/>
        </p:nvSpPr>
        <p:spPr>
          <a:xfrm>
            <a:off x="6201122" y="1933146"/>
            <a:ext cx="360040" cy="433665"/>
          </a:xfrm>
          <a:prstGeom prst="ellipse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4E33BF-7010-4C71-B664-04AB02257450}"/>
              </a:ext>
            </a:extLst>
          </p:cNvPr>
          <p:cNvSpPr/>
          <p:nvPr/>
        </p:nvSpPr>
        <p:spPr>
          <a:xfrm>
            <a:off x="6926749" y="1927798"/>
            <a:ext cx="432048" cy="433665"/>
          </a:xfrm>
          <a:prstGeom prst="ellipse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105C4D-6C71-492D-B805-00F4B01A46EE}"/>
              </a:ext>
            </a:extLst>
          </p:cNvPr>
          <p:cNvSpPr/>
          <p:nvPr/>
        </p:nvSpPr>
        <p:spPr>
          <a:xfrm>
            <a:off x="2483768" y="4422333"/>
            <a:ext cx="1248947" cy="43366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CEA6DF9-BCF4-423D-AE62-34D737AC9DB2}"/>
              </a:ext>
            </a:extLst>
          </p:cNvPr>
          <p:cNvSpPr/>
          <p:nvPr/>
        </p:nvSpPr>
        <p:spPr>
          <a:xfrm>
            <a:off x="3227937" y="4993988"/>
            <a:ext cx="1031942" cy="433665"/>
          </a:xfrm>
          <a:prstGeom prst="ellipse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5D29FCA-A4C7-4AE9-B38C-02642B81D9C8}"/>
              </a:ext>
            </a:extLst>
          </p:cNvPr>
          <p:cNvSpPr/>
          <p:nvPr/>
        </p:nvSpPr>
        <p:spPr>
          <a:xfrm>
            <a:off x="3407956" y="5600579"/>
            <a:ext cx="1164043" cy="433665"/>
          </a:xfrm>
          <a:prstGeom prst="ellipse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47664" y="3761439"/>
            <a:ext cx="475252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1.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식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자체가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X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변수들의 </a:t>
            </a:r>
            <a:r>
              <a:rPr lang="en-US" altLang="ko-KR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‘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선형결합</a:t>
            </a:r>
            <a:r>
              <a:rPr lang="en-US" altLang="ko-KR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’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으로 이루어짐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1B9469-6256-4687-ABD8-040D3ACB1615}"/>
              </a:ext>
            </a:extLst>
          </p:cNvPr>
          <p:cNvSpPr txBox="1"/>
          <p:nvPr/>
        </p:nvSpPr>
        <p:spPr>
          <a:xfrm>
            <a:off x="1547664" y="4351293"/>
            <a:ext cx="326443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2.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오차는 </a:t>
            </a:r>
            <a:r>
              <a:rPr lang="ko-KR" altLang="en-US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정규분포</a:t>
            </a:r>
            <a:r>
              <a:rPr lang="en-US" altLang="ko-KR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(N)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를 따름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55896-0D98-4E31-B7EC-054D0B6F38DA}"/>
              </a:ext>
            </a:extLst>
          </p:cNvPr>
          <p:cNvSpPr txBox="1"/>
          <p:nvPr/>
        </p:nvSpPr>
        <p:spPr>
          <a:xfrm>
            <a:off x="1547664" y="4941147"/>
            <a:ext cx="326443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3.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오차들은 서로 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독립적</a:t>
            </a:r>
            <a:r>
              <a:rPr lang="en-US" altLang="ko-KR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(ID)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2F319E-3A41-4ECF-A851-2BF498697D43}"/>
                  </a:ext>
                </a:extLst>
              </p:cNvPr>
              <p:cNvSpPr txBox="1"/>
              <p:nvPr/>
            </p:nvSpPr>
            <p:spPr>
              <a:xfrm>
                <a:off x="1547664" y="5531001"/>
                <a:ext cx="3264436" cy="465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4.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오차의 평균은 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0, </a:t>
                </a:r>
                <a:r>
                  <a:rPr lang="ko-KR" altLang="en-US" dirty="0">
                    <a:solidFill>
                      <a:srgbClr val="912E2C"/>
                    </a:solidFill>
                    <a:latin typeface="나눔스퀘어" pitchFamily="50" charset="-127"/>
                    <a:ea typeface="나눔스퀘어" pitchFamily="50" charset="-127"/>
                  </a:rPr>
                  <a:t>분산은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912E2C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912E2C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912E2C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2F319E-3A41-4ECF-A851-2BF498697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531001"/>
                <a:ext cx="3264436" cy="465256"/>
              </a:xfrm>
              <a:prstGeom prst="rect">
                <a:avLst/>
              </a:prstGeom>
              <a:blipFill>
                <a:blip r:embed="rId3"/>
                <a:stretch>
                  <a:fillRect l="-1682"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D8BE2B-E0DA-42F5-B1B2-79FE30C2E57A}"/>
                  </a:ext>
                </a:extLst>
              </p:cNvPr>
              <p:cNvSpPr txBox="1"/>
              <p:nvPr/>
            </p:nvSpPr>
            <p:spPr>
              <a:xfrm>
                <a:off x="1286694" y="1916832"/>
                <a:ext cx="6597674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 dirty="0"/>
                  <a:t>+ </a:t>
                </a:r>
                <a:r>
                  <a:rPr lang="en-US" altLang="ko-KR" sz="2400" dirty="0">
                    <a:latin typeface="Cambria Math"/>
                    <a:ea typeface="Cambria Math"/>
                  </a:rPr>
                  <a:t>⋯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  <a:ea typeface="Cambria Math"/>
                      </a:rPr>
                      <m:t>  ,  </m:t>
                    </m:r>
                    <m:r>
                      <a:rPr lang="ko-KR" altLang="en-US" sz="2400" b="0" i="1" smtClean="0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altLang="ko-KR" sz="2400" b="0" i="1" smtClean="0">
                        <a:latin typeface="Cambria Math"/>
                        <a:ea typeface="Cambria Math"/>
                      </a:rPr>
                      <m:t> ~ </m:t>
                    </m:r>
                    <m:r>
                      <a:rPr lang="en-US" altLang="ko-KR" sz="2400" b="0" i="1" smtClean="0">
                        <a:latin typeface="Cambria Math"/>
                        <a:ea typeface="Cambria Math"/>
                      </a:rPr>
                      <m:t>𝑁𝐼𝐷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  <a:ea typeface="Cambria Math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ko-KR" altLang="en-US" sz="2400" b="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2000" b="0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D8BE2B-E0DA-42F5-B1B2-79FE30C2E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694" y="1916832"/>
                <a:ext cx="6597674" cy="497637"/>
              </a:xfrm>
              <a:prstGeom prst="rect">
                <a:avLst/>
              </a:prstGeom>
              <a:blipFill>
                <a:blip r:embed="rId4"/>
                <a:stretch>
                  <a:fillRect t="-9756" b="-19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39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D3A5E2-E263-4C23-B827-B4AC0CC638A7}"/>
                  </a:ext>
                </a:extLst>
              </p:cNvPr>
              <p:cNvSpPr txBox="1"/>
              <p:nvPr/>
            </p:nvSpPr>
            <p:spPr>
              <a:xfrm>
                <a:off x="611560" y="1599904"/>
                <a:ext cx="484605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반응변수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912E2C"/>
                        </a:solidFill>
                        <a:latin typeface="Cambria Math"/>
                        <a:ea typeface="나눔스퀘어" pitchFamily="50" charset="-127"/>
                      </a:rPr>
                      <m:t>𝛾</m:t>
                    </m:r>
                  </m:oMath>
                </a14:m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와 예측변수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912E2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912E2C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912E2C"/>
                            </a:solidFill>
                            <a:latin typeface="Cambria Math"/>
                          </a:rPr>
                          <m:t>1 </m:t>
                        </m:r>
                      </m:sub>
                    </m:sSub>
                    <m:r>
                      <a:rPr lang="en-US" altLang="ko-KR" i="1">
                        <a:solidFill>
                          <a:srgbClr val="912E2C"/>
                        </a:solidFill>
                        <a:latin typeface="Cambria Math"/>
                      </a:rPr>
                      <m:t>~ 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912E2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912E2C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912E2C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의 관계가 </a:t>
                </a:r>
                <a:r>
                  <a:rPr lang="ko-KR" altLang="en-US" dirty="0">
                    <a:solidFill>
                      <a:srgbClr val="912E2C"/>
                    </a:solidFill>
                    <a:latin typeface="나눔스퀘어" pitchFamily="50" charset="-127"/>
                    <a:ea typeface="나눔스퀘어" pitchFamily="50" charset="-127"/>
                  </a:rPr>
                  <a:t>선형</a:t>
                </a:r>
                <a:endParaRPr lang="en-US" altLang="ko-KR" dirty="0">
                  <a:solidFill>
                    <a:srgbClr val="912E2C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D3A5E2-E263-4C23-B827-B4AC0CC63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599904"/>
                <a:ext cx="4846051" cy="390748"/>
              </a:xfrm>
              <a:prstGeom prst="rect">
                <a:avLst/>
              </a:prstGeom>
              <a:blipFill>
                <a:blip r:embed="rId3"/>
                <a:stretch>
                  <a:fillRect t="-46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77377B1-9DA7-4022-B70A-1D2D93CA148C}"/>
              </a:ext>
            </a:extLst>
          </p:cNvPr>
          <p:cNvSpPr txBox="1"/>
          <p:nvPr/>
        </p:nvSpPr>
        <p:spPr>
          <a:xfrm>
            <a:off x="495484" y="110271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</a:t>
            </a:r>
            <a:r>
              <a:rPr lang="ko-KR" altLang="en-US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선형성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E118A66-336A-416E-A1E8-EDDCDC81EF1A}"/>
              </a:ext>
            </a:extLst>
          </p:cNvPr>
          <p:cNvSpPr/>
          <p:nvPr/>
        </p:nvSpPr>
        <p:spPr>
          <a:xfrm>
            <a:off x="611560" y="2249950"/>
            <a:ext cx="7920880" cy="96302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A11EFF-12E0-406F-AB97-9F6D3C0C662C}"/>
              </a:ext>
            </a:extLst>
          </p:cNvPr>
          <p:cNvCxnSpPr>
            <a:cxnSpLocks/>
          </p:cNvCxnSpPr>
          <p:nvPr/>
        </p:nvCxnSpPr>
        <p:spPr>
          <a:xfrm>
            <a:off x="1043608" y="2249950"/>
            <a:ext cx="1368152" cy="0"/>
          </a:xfrm>
          <a:prstGeom prst="line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07BDEB-2642-449D-BA08-C437D4182EB8}"/>
              </a:ext>
            </a:extLst>
          </p:cNvPr>
          <p:cNvCxnSpPr>
            <a:cxnSpLocks/>
          </p:cNvCxnSpPr>
          <p:nvPr/>
        </p:nvCxnSpPr>
        <p:spPr>
          <a:xfrm>
            <a:off x="6890745" y="3212976"/>
            <a:ext cx="1296144" cy="0"/>
          </a:xfrm>
          <a:prstGeom prst="line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185B19-EA3E-4488-B524-4993369AF900}"/>
                  </a:ext>
                </a:extLst>
              </p:cNvPr>
              <p:cNvSpPr txBox="1"/>
              <p:nvPr/>
            </p:nvSpPr>
            <p:spPr>
              <a:xfrm>
                <a:off x="1273163" y="2463479"/>
                <a:ext cx="6597674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 dirty="0"/>
                  <a:t>+ </a:t>
                </a:r>
                <a:r>
                  <a:rPr lang="en-US" altLang="ko-KR" sz="2400" dirty="0">
                    <a:latin typeface="Cambria Math"/>
                    <a:ea typeface="Cambria Math"/>
                  </a:rPr>
                  <a:t>⋯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185B19-EA3E-4488-B524-4993369AF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63" y="2463479"/>
                <a:ext cx="6597674" cy="490199"/>
              </a:xfrm>
              <a:prstGeom prst="rect">
                <a:avLst/>
              </a:prstGeom>
              <a:blipFill>
                <a:blip r:embed="rId4"/>
                <a:stretch>
                  <a:fillRect t="-11111" b="-197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사각형: 둥근 모서리 22">
            <a:extLst>
              <a:ext uri="{FF2B5EF4-FFF2-40B4-BE49-F238E27FC236}">
                <a16:creationId xmlns:a16="http://schemas.microsoft.com/office/drawing/2014/main" id="{E8F96CBA-1786-463F-8DE9-8ADFA4EA2B79}"/>
              </a:ext>
            </a:extLst>
          </p:cNvPr>
          <p:cNvSpPr/>
          <p:nvPr/>
        </p:nvSpPr>
        <p:spPr>
          <a:xfrm>
            <a:off x="611561" y="3645024"/>
            <a:ext cx="3644468" cy="27270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i="1" dirty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b="0" dirty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사각형: 둥근 모서리 22">
            <a:extLst>
              <a:ext uri="{FF2B5EF4-FFF2-40B4-BE49-F238E27FC236}">
                <a16:creationId xmlns:a16="http://schemas.microsoft.com/office/drawing/2014/main" id="{C7CB49D5-4374-4B3F-A502-3D0AA48BDE47}"/>
              </a:ext>
            </a:extLst>
          </p:cNvPr>
          <p:cNvSpPr/>
          <p:nvPr/>
        </p:nvSpPr>
        <p:spPr>
          <a:xfrm>
            <a:off x="4887972" y="3645024"/>
            <a:ext cx="3644468" cy="27270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i="1" dirty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b="0" dirty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BC9095-BD6E-42D7-8BF5-258EBD3F54BA}"/>
                  </a:ext>
                </a:extLst>
              </p:cNvPr>
              <p:cNvSpPr txBox="1"/>
              <p:nvPr/>
            </p:nvSpPr>
            <p:spPr>
              <a:xfrm>
                <a:off x="883341" y="3743271"/>
                <a:ext cx="3100908" cy="527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BC9095-BD6E-42D7-8BF5-258EBD3F5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41" y="3743271"/>
                <a:ext cx="3100908" cy="527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0DDE3F-748B-4AC7-AC15-937B529C0D60}"/>
                  </a:ext>
                </a:extLst>
              </p:cNvPr>
              <p:cNvSpPr txBox="1"/>
              <p:nvPr/>
            </p:nvSpPr>
            <p:spPr>
              <a:xfrm>
                <a:off x="815397" y="5445224"/>
                <a:ext cx="3236793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0" dirty="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</a:rPr>
                  <a:t>변환된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/>
                        <a:ea typeface="나눔스퀘어" pitchFamily="50" charset="-127"/>
                      </a:rPr>
                      <m:t>𝑥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/>
                        <a:ea typeface="나눔스퀘어" pitchFamily="50" charset="-127"/>
                      </a:rPr>
                      <m:t> </m:t>
                    </m:r>
                  </m:oMath>
                </a14:m>
                <a:r>
                  <a:rPr lang="ko-KR" altLang="en-US" sz="1600" b="0" dirty="0" err="1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</a:rPr>
                  <a:t>를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</a:rPr>
                  <a:t> 새로운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/>
                        <a:ea typeface="나눔스퀘어" pitchFamily="50" charset="-127"/>
                      </a:rPr>
                      <m:t>𝑥</m:t>
                    </m:r>
                  </m:oMath>
                </a14:m>
                <a:r>
                  <a:rPr lang="ko-KR" altLang="en-US" sz="1600" b="0" dirty="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</a:rPr>
                  <a:t>로 취급한다면 </a:t>
                </a:r>
                <a:endParaRPr lang="en-US" altLang="ko-KR" sz="1600" b="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dirty="0">
                    <a:solidFill>
                      <a:srgbClr val="953735"/>
                    </a:solidFill>
                    <a:latin typeface="나눔스퀘어" pitchFamily="50" charset="-127"/>
                    <a:ea typeface="나눔스퀘어" pitchFamily="50" charset="-127"/>
                  </a:rPr>
                  <a:t>선형결합</a:t>
                </a:r>
                <a:endParaRPr lang="en-US" altLang="ko-KR" sz="1600" b="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0DDE3F-748B-4AC7-AC15-937B529C0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97" y="5445224"/>
                <a:ext cx="3236793" cy="795474"/>
              </a:xfrm>
              <a:prstGeom prst="rect">
                <a:avLst/>
              </a:prstGeom>
              <a:blipFill>
                <a:blip r:embed="rId6"/>
                <a:stretch>
                  <a:fillRect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3EEB8FF-3041-4D49-AC92-3C3F1AE56F51}"/>
              </a:ext>
            </a:extLst>
          </p:cNvPr>
          <p:cNvSpPr txBox="1"/>
          <p:nvPr/>
        </p:nvSpPr>
        <p:spPr>
          <a:xfrm>
            <a:off x="774879" y="3444969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변환 </a:t>
            </a:r>
            <a:r>
              <a:rPr lang="en-US" altLang="ko-KR" sz="2000" i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  <a:endParaRPr lang="ko-KR" altLang="en-US" sz="2000" i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DE6F3-2AE9-4CE5-8D8C-D8D7CB213B24}"/>
              </a:ext>
            </a:extLst>
          </p:cNvPr>
          <p:cNvSpPr txBox="1"/>
          <p:nvPr/>
        </p:nvSpPr>
        <p:spPr>
          <a:xfrm>
            <a:off x="5052718" y="3446285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변환 </a:t>
            </a:r>
            <a:r>
              <a:rPr lang="en-US" altLang="ko-KR" sz="2000" i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ko-KR" altLang="en-US" sz="2000" i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93EB5A-36B6-4AC4-B1DD-7DFEC14B5CC6}"/>
                  </a:ext>
                </a:extLst>
              </p:cNvPr>
              <p:cNvSpPr txBox="1"/>
              <p:nvPr/>
            </p:nvSpPr>
            <p:spPr>
              <a:xfrm>
                <a:off x="589526" y="4725144"/>
                <a:ext cx="364446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93EB5A-36B6-4AC4-B1DD-7DFEC14B5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26" y="4725144"/>
                <a:ext cx="3644468" cy="646331"/>
              </a:xfrm>
              <a:prstGeom prst="rect">
                <a:avLst/>
              </a:prstGeom>
              <a:blipFill>
                <a:blip r:embed="rId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화살표: 오른쪽 41">
            <a:extLst>
              <a:ext uri="{FF2B5EF4-FFF2-40B4-BE49-F238E27FC236}">
                <a16:creationId xmlns:a16="http://schemas.microsoft.com/office/drawing/2014/main" id="{9E38A157-7FAC-4E28-A51E-5EE0C329D3E5}"/>
              </a:ext>
            </a:extLst>
          </p:cNvPr>
          <p:cNvSpPr/>
          <p:nvPr/>
        </p:nvSpPr>
        <p:spPr>
          <a:xfrm rot="5400000">
            <a:off x="2170164" y="3998665"/>
            <a:ext cx="527261" cy="972108"/>
          </a:xfrm>
          <a:prstGeom prst="rightArrow">
            <a:avLst/>
          </a:prstGeom>
          <a:gradFill flip="none" rotWithShape="0">
            <a:gsLst>
              <a:gs pos="11000">
                <a:srgbClr val="F2F2F2"/>
              </a:gs>
              <a:gs pos="54000">
                <a:schemeClr val="bg1">
                  <a:lumMod val="8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921639-9E3F-44AE-81E1-D37A3F526B71}"/>
                  </a:ext>
                </a:extLst>
              </p:cNvPr>
              <p:cNvSpPr txBox="1"/>
              <p:nvPr/>
            </p:nvSpPr>
            <p:spPr>
              <a:xfrm>
                <a:off x="4970345" y="4866422"/>
                <a:ext cx="3479721" cy="1298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/>
                        <a:ea typeface="나눔스퀘어_ac Bold" panose="020B0600000101010101" pitchFamily="50" charset="-127"/>
                      </a:rPr>
                      <m:t>𝑥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/>
                        <a:ea typeface="나눔스퀘어_ac Bold" panose="020B0600000101010101" pitchFamily="50" charset="-127"/>
                      </a:rPr>
                      <m:t>𝑦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</a:rPr>
                  <a:t>를 변환해도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</a:rPr>
                  <a:t>선형 결합 꼴로 만들 수 없는 모델은 </a:t>
                </a:r>
                <a:endParaRPr lang="en-US" altLang="ko-KR" sz="1800" b="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b="0" dirty="0">
                    <a:solidFill>
                      <a:srgbClr val="953735"/>
                    </a:solidFill>
                    <a:latin typeface="나눔스퀘어" pitchFamily="50" charset="-127"/>
                    <a:ea typeface="나눔스퀘어" pitchFamily="50" charset="-127"/>
                  </a:rPr>
                  <a:t>비선형 모델</a:t>
                </a:r>
                <a:endParaRPr lang="en-US" altLang="ko-KR" sz="1800" b="0" dirty="0">
                  <a:solidFill>
                    <a:srgbClr val="953735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921639-9E3F-44AE-81E1-D37A3F526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345" y="4866422"/>
                <a:ext cx="3479721" cy="1298882"/>
              </a:xfrm>
              <a:prstGeom prst="rect">
                <a:avLst/>
              </a:prstGeom>
              <a:blipFill>
                <a:blip r:embed="rId8"/>
                <a:stretch>
                  <a:fillRect l="-1051" r="-122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6BBE03-19F8-4E0C-9F9F-2521D6752063}"/>
                  </a:ext>
                </a:extLst>
              </p:cNvPr>
              <p:cNvSpPr txBox="1"/>
              <p:nvPr/>
            </p:nvSpPr>
            <p:spPr>
              <a:xfrm>
                <a:off x="4262759" y="3953906"/>
                <a:ext cx="4748270" cy="699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/>
                        <a:ea typeface="나눔스퀘어_ac Bold" panose="020B0600000101010101" pitchFamily="50" charset="-127"/>
                      </a:rPr>
                      <m:t>𝑦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나눔스퀘어_ac Bold" panose="020B060000010101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/>
                            <a:ea typeface="나눔스퀘어_ac Bold" panose="020B0600000101010101" pitchFamily="50" charset="-127"/>
                          </a:rPr>
                          <m:t>𝑥</m:t>
                        </m:r>
                      </m:num>
                      <m:den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나눔스퀘어_ac Bold" panose="020B060000010101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/>
                            <a:ea typeface="나눔스퀘어_ac Bold" panose="020B0600000101010101" pitchFamily="50" charset="-127"/>
                          </a:rPr>
                          <m:t>+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/>
                            <a:ea typeface="나눔스퀘어_ac Bold" panose="020B0600000101010101" pitchFamily="50" charset="-127"/>
                          </a:rPr>
                          <m:t>𝑥</m:t>
                        </m:r>
                      </m:den>
                    </m:f>
                  </m:oMath>
                </a14:m>
                <a:endParaRPr lang="en-US" altLang="ko-KR" sz="1800" b="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6BBE03-19F8-4E0C-9F9F-2521D6752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759" y="3953906"/>
                <a:ext cx="4748270" cy="699230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74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22">
            <a:extLst>
              <a:ext uri="{FF2B5EF4-FFF2-40B4-BE49-F238E27FC236}">
                <a16:creationId xmlns:a16="http://schemas.microsoft.com/office/drawing/2014/main" id="{4D77C732-FF59-4E97-AF59-EADEFFFD9E83}"/>
              </a:ext>
            </a:extLst>
          </p:cNvPr>
          <p:cNvSpPr/>
          <p:nvPr/>
        </p:nvSpPr>
        <p:spPr>
          <a:xfrm>
            <a:off x="4931251" y="2268367"/>
            <a:ext cx="4097922" cy="4104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i="1" dirty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DFD-0EAE-4C77-804F-9BC064174E36}"/>
              </a:ext>
            </a:extLst>
          </p:cNvPr>
          <p:cNvSpPr txBox="1"/>
          <p:nvPr/>
        </p:nvSpPr>
        <p:spPr>
          <a:xfrm>
            <a:off x="495484" y="110271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오차의 등분산성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BC4C3D-D043-4CE5-94E3-DEB078F8F153}"/>
                  </a:ext>
                </a:extLst>
              </p:cNvPr>
              <p:cNvSpPr txBox="1"/>
              <p:nvPr/>
            </p:nvSpPr>
            <p:spPr>
              <a:xfrm>
                <a:off x="932413" y="1594396"/>
                <a:ext cx="3250917" cy="465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itchFamily="50" charset="-127"/>
                    <a:ea typeface="나눔스퀘어" pitchFamily="50" charset="-127"/>
                  </a:rPr>
                  <a:t>오차의 분산이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solidFill>
                              <a:srgbClr val="912E2C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solidFill>
                              <a:srgbClr val="912E2C"/>
                            </a:solidFill>
                            <a:latin typeface="Cambria Math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solidFill>
                              <a:srgbClr val="912E2C"/>
                            </a:solidFill>
                            <a:latin typeface="Cambria Math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itchFamily="50" charset="-127"/>
                    <a:ea typeface="나눔스퀘어" pitchFamily="50" charset="-127"/>
                  </a:rPr>
                  <a:t>로 동일한 것</a:t>
                </a:r>
                <a:endPara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BC4C3D-D043-4CE5-94E3-DEB078F8F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13" y="1594396"/>
                <a:ext cx="3250917" cy="465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:\Users\user\Desktop\777.JPG">
            <a:extLst>
              <a:ext uri="{FF2B5EF4-FFF2-40B4-BE49-F238E27FC236}">
                <a16:creationId xmlns:a16="http://schemas.microsoft.com/office/drawing/2014/main" id="{BC7E5483-B49E-43FF-8B3D-43EA7C53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439248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FE2054-40F2-4308-89FC-F5CDD6BF571B}"/>
              </a:ext>
            </a:extLst>
          </p:cNvPr>
          <p:cNvSpPr txBox="1"/>
          <p:nvPr/>
        </p:nvSpPr>
        <p:spPr>
          <a:xfrm>
            <a:off x="4877498" y="3285965"/>
            <a:ext cx="4205426" cy="81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5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최소제곱추정량이  </a:t>
            </a:r>
            <a:r>
              <a:rPr lang="ko-KR" altLang="en-US" sz="1650" dirty="0" err="1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과소추정</a:t>
            </a:r>
            <a:r>
              <a:rPr lang="ko-KR" altLang="en-US" sz="1650" dirty="0" err="1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된</a:t>
            </a:r>
            <a:r>
              <a:rPr lang="ko-KR" altLang="en-US" sz="165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등분산으로 </a:t>
            </a:r>
            <a:r>
              <a:rPr lang="en-US" altLang="ko-KR" sz="1650" dirty="0">
                <a:latin typeface="나눔스퀘어" pitchFamily="50" charset="-127"/>
                <a:ea typeface="나눔스퀘어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65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t-value, F-value </a:t>
            </a:r>
            <a:r>
              <a:rPr lang="ko-KR" altLang="en-US" sz="165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산출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A8CFF-04DB-4167-AB22-CF198F0FAD50}"/>
              </a:ext>
            </a:extLst>
          </p:cNvPr>
          <p:cNvSpPr txBox="1"/>
          <p:nvPr/>
        </p:nvSpPr>
        <p:spPr>
          <a:xfrm>
            <a:off x="5295191" y="4438093"/>
            <a:ext cx="3370040" cy="81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5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충분히 유의할 수 있는 </a:t>
            </a:r>
            <a:r>
              <a:rPr lang="ko-KR" altLang="en-US" sz="1650" dirty="0" err="1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귀무가설을</a:t>
            </a:r>
            <a:r>
              <a:rPr lang="ko-KR" altLang="en-US" sz="165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endParaRPr lang="en-US" altLang="ko-KR" sz="1650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5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기각하는 </a:t>
            </a:r>
            <a:r>
              <a:rPr lang="ko-KR" altLang="en-US" sz="1650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제 </a:t>
            </a:r>
            <a:r>
              <a:rPr lang="en-US" altLang="ko-KR" sz="1650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1</a:t>
            </a:r>
            <a:r>
              <a:rPr lang="ko-KR" altLang="en-US" sz="1650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종 오류 </a:t>
            </a:r>
            <a:r>
              <a:rPr lang="ko-KR" altLang="en-US" sz="165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발생</a:t>
            </a:r>
            <a:endParaRPr lang="en-US" altLang="ko-KR" sz="1650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6E9D51-89BB-46DA-B979-F3CDDDA66041}"/>
              </a:ext>
            </a:extLst>
          </p:cNvPr>
          <p:cNvSpPr txBox="1"/>
          <p:nvPr/>
        </p:nvSpPr>
        <p:spPr>
          <a:xfrm>
            <a:off x="5384315" y="2492896"/>
            <a:ext cx="3191793" cy="43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전체적인 </a:t>
            </a:r>
            <a:r>
              <a:rPr lang="ko-KR" altLang="en-US" sz="1650" dirty="0">
                <a:solidFill>
                  <a:srgbClr val="953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회귀계수의 분산 커짐</a:t>
            </a:r>
            <a:endParaRPr lang="en-US" altLang="ko-KR" sz="1650" dirty="0">
              <a:solidFill>
                <a:srgbClr val="95373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화살표: 오른쪽 41">
            <a:extLst>
              <a:ext uri="{FF2B5EF4-FFF2-40B4-BE49-F238E27FC236}">
                <a16:creationId xmlns:a16="http://schemas.microsoft.com/office/drawing/2014/main" id="{A8E5CDA9-4151-44FE-A53A-D11B6E515B29}"/>
              </a:ext>
            </a:extLst>
          </p:cNvPr>
          <p:cNvSpPr/>
          <p:nvPr/>
        </p:nvSpPr>
        <p:spPr>
          <a:xfrm rot="5400000">
            <a:off x="6764187" y="2848140"/>
            <a:ext cx="432049" cy="536027"/>
          </a:xfrm>
          <a:prstGeom prst="rightArrow">
            <a:avLst/>
          </a:prstGeom>
          <a:gradFill flip="none" rotWithShape="0">
            <a:gsLst>
              <a:gs pos="11000">
                <a:srgbClr val="F2F2F2"/>
              </a:gs>
              <a:gs pos="54000">
                <a:schemeClr val="bg1">
                  <a:lumMod val="8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9C2BA9-172D-4773-A4E4-22721E82911C}"/>
              </a:ext>
            </a:extLst>
          </p:cNvPr>
          <p:cNvCxnSpPr>
            <a:cxnSpLocks/>
          </p:cNvCxnSpPr>
          <p:nvPr/>
        </p:nvCxnSpPr>
        <p:spPr>
          <a:xfrm>
            <a:off x="5648064" y="2268367"/>
            <a:ext cx="26642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오른쪽 41">
            <a:extLst>
              <a:ext uri="{FF2B5EF4-FFF2-40B4-BE49-F238E27FC236}">
                <a16:creationId xmlns:a16="http://schemas.microsoft.com/office/drawing/2014/main" id="{7515985D-2B72-40B6-A9C9-710A7A728257}"/>
              </a:ext>
            </a:extLst>
          </p:cNvPr>
          <p:cNvSpPr/>
          <p:nvPr/>
        </p:nvSpPr>
        <p:spPr>
          <a:xfrm rot="5400000">
            <a:off x="6764187" y="4051443"/>
            <a:ext cx="432049" cy="536027"/>
          </a:xfrm>
          <a:prstGeom prst="rightArrow">
            <a:avLst/>
          </a:prstGeom>
          <a:gradFill flip="none" rotWithShape="0">
            <a:gsLst>
              <a:gs pos="11000">
                <a:srgbClr val="F2F2F2"/>
              </a:gs>
              <a:gs pos="54000">
                <a:schemeClr val="bg1">
                  <a:lumMod val="8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E8AAAB-1248-4AA0-BE3D-BE6CF40B1067}"/>
              </a:ext>
            </a:extLst>
          </p:cNvPr>
          <p:cNvSpPr txBox="1"/>
          <p:nvPr/>
        </p:nvSpPr>
        <p:spPr>
          <a:xfrm>
            <a:off x="4606581" y="5722313"/>
            <a:ext cx="4747260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회귀계수 검정에 대한 </a:t>
            </a:r>
            <a:r>
              <a:rPr lang="ko-KR" altLang="en-US" sz="1600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신뢰성 하락</a:t>
            </a:r>
            <a:endParaRPr lang="en-US" altLang="ko-KR" sz="1600" dirty="0">
              <a:solidFill>
                <a:srgbClr val="953735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3" name="화살표: 오른쪽 41">
            <a:extLst>
              <a:ext uri="{FF2B5EF4-FFF2-40B4-BE49-F238E27FC236}">
                <a16:creationId xmlns:a16="http://schemas.microsoft.com/office/drawing/2014/main" id="{02AF6A27-B448-4E7F-8EE4-B7A6C23E6DB7}"/>
              </a:ext>
            </a:extLst>
          </p:cNvPr>
          <p:cNvSpPr/>
          <p:nvPr/>
        </p:nvSpPr>
        <p:spPr>
          <a:xfrm rot="5400000">
            <a:off x="6764187" y="5203572"/>
            <a:ext cx="432049" cy="536027"/>
          </a:xfrm>
          <a:prstGeom prst="rightArrow">
            <a:avLst/>
          </a:prstGeom>
          <a:gradFill flip="none" rotWithShape="0">
            <a:gsLst>
              <a:gs pos="11000">
                <a:srgbClr val="F2F2F2"/>
              </a:gs>
              <a:gs pos="54000">
                <a:schemeClr val="bg1">
                  <a:lumMod val="8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ED05C-6BCC-4C28-BCE2-9E35C167F5C2}"/>
              </a:ext>
            </a:extLst>
          </p:cNvPr>
          <p:cNvSpPr txBox="1"/>
          <p:nvPr/>
        </p:nvSpPr>
        <p:spPr>
          <a:xfrm>
            <a:off x="5652120" y="1922283"/>
            <a:ext cx="2924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가정이 깨진다면</a:t>
            </a:r>
            <a:r>
              <a:rPr lang="en-US" altLang="ko-KR" sz="2200" i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200" i="1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232833-0C13-4BD1-AD03-488160CFB8E2}"/>
              </a:ext>
            </a:extLst>
          </p:cNvPr>
          <p:cNvSpPr txBox="1"/>
          <p:nvPr/>
        </p:nvSpPr>
        <p:spPr>
          <a:xfrm>
            <a:off x="5572284" y="1859422"/>
            <a:ext cx="851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</a:t>
            </a:r>
            <a:endParaRPr lang="ko-KR" altLang="en-US" sz="3000" i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01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D0FCD8-1345-41F4-AF15-504E0A33D729}"/>
              </a:ext>
            </a:extLst>
          </p:cNvPr>
          <p:cNvSpPr txBox="1"/>
          <p:nvPr/>
        </p:nvSpPr>
        <p:spPr>
          <a:xfrm>
            <a:off x="495484" y="110271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오차의 </a:t>
            </a:r>
            <a:r>
              <a:rPr lang="ko-KR" altLang="en-US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정규성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F6099-B651-402A-8EC7-7F84DE794C85}"/>
              </a:ext>
            </a:extLst>
          </p:cNvPr>
          <p:cNvSpPr txBox="1"/>
          <p:nvPr/>
        </p:nvSpPr>
        <p:spPr>
          <a:xfrm>
            <a:off x="868590" y="1532559"/>
            <a:ext cx="691203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정규분포 자체가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오차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에 대한 </a:t>
            </a:r>
            <a:r>
              <a:rPr lang="ko-KR" altLang="en-US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확률분포이므로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정규분포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를 따라야 함</a:t>
            </a:r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993E2-8309-46C3-8D6D-EFD4B2A89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49" y="2204864"/>
            <a:ext cx="6614101" cy="22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22">
            <a:extLst>
              <a:ext uri="{FF2B5EF4-FFF2-40B4-BE49-F238E27FC236}">
                <a16:creationId xmlns:a16="http://schemas.microsoft.com/office/drawing/2014/main" id="{A6E01921-BC65-4BD6-933F-E42E48AFE418}"/>
              </a:ext>
            </a:extLst>
          </p:cNvPr>
          <p:cNvSpPr/>
          <p:nvPr/>
        </p:nvSpPr>
        <p:spPr>
          <a:xfrm>
            <a:off x="625529" y="5008472"/>
            <a:ext cx="7892939" cy="13728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403" y="5275170"/>
            <a:ext cx="7417190" cy="83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회귀분석에 사용되는 </a:t>
            </a:r>
            <a:r>
              <a:rPr lang="en-US" altLang="ko-KR" sz="17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F-test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7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t-test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뿐만 아니라 </a:t>
            </a:r>
            <a:r>
              <a:rPr lang="ko-KR" altLang="en-US" sz="1700" dirty="0">
                <a:solidFill>
                  <a:srgbClr val="953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경우에도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오차의 정규성을 가정하므로 </a:t>
            </a:r>
            <a:r>
              <a:rPr lang="ko-KR" altLang="en-US" sz="1700" dirty="0">
                <a:solidFill>
                  <a:srgbClr val="953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결과를 신뢰하기 어려움</a:t>
            </a:r>
            <a:endParaRPr lang="en-US" altLang="ko-KR" sz="1700" dirty="0">
              <a:solidFill>
                <a:srgbClr val="95373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4BAA8-C0E4-4783-8323-C01C147F8D80}"/>
              </a:ext>
            </a:extLst>
          </p:cNvPr>
          <p:cNvSpPr txBox="1"/>
          <p:nvPr/>
        </p:nvSpPr>
        <p:spPr>
          <a:xfrm>
            <a:off x="877179" y="4659261"/>
            <a:ext cx="2924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가정이 깨진다면</a:t>
            </a:r>
            <a:r>
              <a:rPr lang="en-US" altLang="ko-KR" sz="2200" i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200" i="1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E14E500-00FF-4E98-862B-B617881035C9}"/>
              </a:ext>
            </a:extLst>
          </p:cNvPr>
          <p:cNvCxnSpPr>
            <a:cxnSpLocks/>
          </p:cNvCxnSpPr>
          <p:nvPr/>
        </p:nvCxnSpPr>
        <p:spPr>
          <a:xfrm>
            <a:off x="885433" y="5008472"/>
            <a:ext cx="26642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D6EA2A-9BEF-40FA-8716-CE96E49FF8D2}"/>
              </a:ext>
            </a:extLst>
          </p:cNvPr>
          <p:cNvSpPr txBox="1"/>
          <p:nvPr/>
        </p:nvSpPr>
        <p:spPr>
          <a:xfrm>
            <a:off x="839377" y="4600832"/>
            <a:ext cx="851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</a:t>
            </a:r>
            <a:endParaRPr lang="ko-KR" altLang="en-US" sz="3000" i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06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A1DFDE-23A1-42C8-8D48-AF1EB4DDE14E}"/>
              </a:ext>
            </a:extLst>
          </p:cNvPr>
          <p:cNvSpPr/>
          <p:nvPr/>
        </p:nvSpPr>
        <p:spPr>
          <a:xfrm>
            <a:off x="863588" y="2204170"/>
            <a:ext cx="7416824" cy="93610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41E7A-8C87-4CBE-9AAA-8D94EB5AA109}"/>
              </a:ext>
            </a:extLst>
          </p:cNvPr>
          <p:cNvSpPr txBox="1"/>
          <p:nvPr/>
        </p:nvSpPr>
        <p:spPr>
          <a:xfrm>
            <a:off x="1511660" y="2363054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오차들이 일정한 패턴을 지님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독립성 위반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1" name="화살표: 오른쪽 41">
            <a:extLst>
              <a:ext uri="{FF2B5EF4-FFF2-40B4-BE49-F238E27FC236}">
                <a16:creationId xmlns:a16="http://schemas.microsoft.com/office/drawing/2014/main" id="{CA951F59-8D1B-43DA-AF31-83AA8DF2D497}"/>
              </a:ext>
            </a:extLst>
          </p:cNvPr>
          <p:cNvSpPr/>
          <p:nvPr/>
        </p:nvSpPr>
        <p:spPr>
          <a:xfrm rot="5400000">
            <a:off x="4356198" y="3039491"/>
            <a:ext cx="431604" cy="972108"/>
          </a:xfrm>
          <a:prstGeom prst="rightArrow">
            <a:avLst/>
          </a:prstGeom>
          <a:gradFill flip="none" rotWithShape="0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  <a:gs pos="71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E62040F-2DDF-4044-8DD7-BF5732222BAA}"/>
              </a:ext>
            </a:extLst>
          </p:cNvPr>
          <p:cNvSpPr/>
          <p:nvPr/>
        </p:nvSpPr>
        <p:spPr>
          <a:xfrm>
            <a:off x="863588" y="3861048"/>
            <a:ext cx="7416824" cy="93610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D18AD-7250-46EC-B92D-735921457434}"/>
              </a:ext>
            </a:extLst>
          </p:cNvPr>
          <p:cNvSpPr txBox="1"/>
          <p:nvPr/>
        </p:nvSpPr>
        <p:spPr>
          <a:xfrm>
            <a:off x="1511660" y="4111053"/>
            <a:ext cx="6120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912E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자기상관성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존재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2C60047-274A-4C69-9B54-CBB5F93924CC}"/>
              </a:ext>
            </a:extLst>
          </p:cNvPr>
          <p:cNvSpPr/>
          <p:nvPr/>
        </p:nvSpPr>
        <p:spPr>
          <a:xfrm>
            <a:off x="863588" y="5301208"/>
            <a:ext cx="3446641" cy="93610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522F1C8-270E-49B6-ACB1-016CBD4D5CD3}"/>
              </a:ext>
            </a:extLst>
          </p:cNvPr>
          <p:cNvSpPr/>
          <p:nvPr/>
        </p:nvSpPr>
        <p:spPr>
          <a:xfrm>
            <a:off x="4833771" y="5301208"/>
            <a:ext cx="3446641" cy="93610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C12BB-76FD-461F-9152-C32ED7D9EBED}"/>
              </a:ext>
            </a:extLst>
          </p:cNvPr>
          <p:cNvSpPr txBox="1"/>
          <p:nvPr/>
        </p:nvSpPr>
        <p:spPr>
          <a:xfrm>
            <a:off x="5134933" y="5551213"/>
            <a:ext cx="2844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912E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공간회귀</a:t>
            </a:r>
            <a:endParaRPr lang="en-US" altLang="ko-KR" sz="2200" dirty="0">
              <a:solidFill>
                <a:srgbClr val="912E2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AE67CB-A1E6-4E79-8118-E7B094DF69BB}"/>
              </a:ext>
            </a:extLst>
          </p:cNvPr>
          <p:cNvSpPr txBox="1"/>
          <p:nvPr/>
        </p:nvSpPr>
        <p:spPr>
          <a:xfrm>
            <a:off x="1164750" y="5551212"/>
            <a:ext cx="2844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시계열 분석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화살표: 오른쪽 41">
            <a:extLst>
              <a:ext uri="{FF2B5EF4-FFF2-40B4-BE49-F238E27FC236}">
                <a16:creationId xmlns:a16="http://schemas.microsoft.com/office/drawing/2014/main" id="{D4048B67-A000-4FDA-AACA-F6EB9564D2BD}"/>
              </a:ext>
            </a:extLst>
          </p:cNvPr>
          <p:cNvSpPr/>
          <p:nvPr/>
        </p:nvSpPr>
        <p:spPr>
          <a:xfrm rot="7650181">
            <a:off x="3420191" y="4967712"/>
            <a:ext cx="581091" cy="473874"/>
          </a:xfrm>
          <a:prstGeom prst="rightArrow">
            <a:avLst/>
          </a:prstGeom>
          <a:gradFill flip="none" rotWithShape="0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  <a:gs pos="71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41">
            <a:extLst>
              <a:ext uri="{FF2B5EF4-FFF2-40B4-BE49-F238E27FC236}">
                <a16:creationId xmlns:a16="http://schemas.microsoft.com/office/drawing/2014/main" id="{2259B3B7-4761-4803-B8F4-0B550B876E11}"/>
              </a:ext>
            </a:extLst>
          </p:cNvPr>
          <p:cNvSpPr/>
          <p:nvPr/>
        </p:nvSpPr>
        <p:spPr>
          <a:xfrm rot="2250181">
            <a:off x="5137967" y="4967712"/>
            <a:ext cx="581091" cy="473874"/>
          </a:xfrm>
          <a:prstGeom prst="rightArrow">
            <a:avLst/>
          </a:prstGeom>
          <a:gradFill flip="none" rotWithShape="0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  <a:gs pos="71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A6FEBA-6442-4549-B6C1-E3879F4EEFF2}"/>
              </a:ext>
            </a:extLst>
          </p:cNvPr>
          <p:cNvSpPr txBox="1"/>
          <p:nvPr/>
        </p:nvSpPr>
        <p:spPr>
          <a:xfrm>
            <a:off x="3229408" y="4923070"/>
            <a:ext cx="108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D42F7-A800-4107-A535-47AF68499574}"/>
              </a:ext>
            </a:extLst>
          </p:cNvPr>
          <p:cNvSpPr txBox="1"/>
          <p:nvPr/>
        </p:nvSpPr>
        <p:spPr>
          <a:xfrm>
            <a:off x="4827370" y="4923070"/>
            <a:ext cx="108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DFA9E-E17F-41A6-8629-8956A6683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98352" l="9816" r="89980">
                        <a14:foregroundMark x1="19836" y1="24542" x2="11043" y2="31685"/>
                        <a14:foregroundMark x1="11043" y1="31685" x2="24335" y2="23077"/>
                        <a14:foregroundMark x1="24335" y1="23077" x2="40082" y2="19414"/>
                        <a14:foregroundMark x1="40082" y1="19414" x2="28425" y2="26190"/>
                        <a14:foregroundMark x1="34356" y1="84615" x2="25153" y2="91209"/>
                        <a14:foregroundMark x1="25153" y1="91209" x2="35174" y2="92674"/>
                        <a14:foregroundMark x1="35174" y1="92674" x2="50511" y2="87363"/>
                        <a14:foregroundMark x1="50511" y1="87363" x2="37832" y2="96337"/>
                        <a14:foregroundMark x1="37832" y1="96337" x2="70348" y2="88645"/>
                        <a14:foregroundMark x1="70348" y1="88645" x2="58282" y2="95788"/>
                        <a14:foregroundMark x1="58282" y1="95788" x2="69939" y2="90293"/>
                        <a14:foregroundMark x1="69939" y1="90293" x2="78528" y2="96886"/>
                        <a14:foregroundMark x1="78528" y1="96886" x2="76483" y2="87546"/>
                        <a14:foregroundMark x1="76483" y1="87546" x2="80982" y2="98352"/>
                        <a14:foregroundMark x1="80982" y1="98352" x2="80573" y2="97619"/>
                        <a14:foregroundMark x1="48671" y1="66300" x2="59305" y2="65568"/>
                        <a14:foregroundMark x1="59305" y1="65568" x2="46421" y2="68132"/>
                        <a14:foregroundMark x1="46421" y1="68132" x2="57055" y2="66667"/>
                        <a14:foregroundMark x1="57055" y1="66667" x2="50920" y2="65018"/>
                        <a14:backgroundMark x1="30879" y1="9890" x2="35787" y2="11172"/>
                        <a14:backgroundMark x1="43149" y1="10623" x2="41922" y2="10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414" y="5497353"/>
            <a:ext cx="1072365" cy="11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B65B37-838D-4E09-8891-E0A5ACC9DD21}"/>
              </a:ext>
            </a:extLst>
          </p:cNvPr>
          <p:cNvSpPr txBox="1"/>
          <p:nvPr/>
        </p:nvSpPr>
        <p:spPr>
          <a:xfrm>
            <a:off x="6762967" y="6273814"/>
            <a:ext cx="151744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뒤에서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배운다구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B3ABA-0D81-4D55-9AEF-221329666488}"/>
              </a:ext>
            </a:extLst>
          </p:cNvPr>
          <p:cNvSpPr txBox="1"/>
          <p:nvPr/>
        </p:nvSpPr>
        <p:spPr>
          <a:xfrm>
            <a:off x="937692" y="1668172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오차항이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독립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때를 말함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7327FF-6C7C-4DFD-BD16-CC1B7BF9A353}"/>
              </a:ext>
            </a:extLst>
          </p:cNvPr>
          <p:cNvSpPr txBox="1"/>
          <p:nvPr/>
        </p:nvSpPr>
        <p:spPr>
          <a:xfrm>
            <a:off x="495484" y="110271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오차의 독립성</a:t>
            </a:r>
          </a:p>
        </p:txBody>
      </p:sp>
    </p:spTree>
    <p:extLst>
      <p:ext uri="{BB962C8B-B14F-4D97-AF65-F5344CB8AC3E}">
        <p14:creationId xmlns:p14="http://schemas.microsoft.com/office/powerpoint/2010/main" val="3226136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22FD78-1049-4D8A-91A0-063522F6B15C}"/>
              </a:ext>
            </a:extLst>
          </p:cNvPr>
          <p:cNvSpPr txBox="1"/>
          <p:nvPr/>
        </p:nvSpPr>
        <p:spPr>
          <a:xfrm>
            <a:off x="937692" y="1668172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오차항이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독립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때를 말함</a:t>
            </a:r>
          </a:p>
        </p:txBody>
      </p:sp>
      <p:sp>
        <p:nvSpPr>
          <p:cNvPr id="17" name="사각형: 둥근 모서리 22">
            <a:extLst>
              <a:ext uri="{FF2B5EF4-FFF2-40B4-BE49-F238E27FC236}">
                <a16:creationId xmlns:a16="http://schemas.microsoft.com/office/drawing/2014/main" id="{117DA6E3-B320-475A-B227-30DC5A6E5A3F}"/>
              </a:ext>
            </a:extLst>
          </p:cNvPr>
          <p:cNvSpPr/>
          <p:nvPr/>
        </p:nvSpPr>
        <p:spPr>
          <a:xfrm>
            <a:off x="1403648" y="2708920"/>
            <a:ext cx="6714746" cy="33843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itchFamily="34" charset="0"/>
              <a:buChar char="•"/>
            </a:pPr>
            <a:endParaRPr lang="en-US" altLang="ko-KR" sz="2400" dirty="0">
              <a:solidFill>
                <a:srgbClr val="C00000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331" y="3027421"/>
            <a:ext cx="6282698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최소제곱추정량이 더 이상 </a:t>
            </a:r>
            <a:r>
              <a:rPr lang="en-US" altLang="ko-KR" sz="2000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BLUE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가 아니게 됨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분산의 </a:t>
            </a:r>
            <a:r>
              <a:rPr lang="ko-KR" altLang="en-US" sz="2000" dirty="0" err="1">
                <a:latin typeface="나눔스퀘어" pitchFamily="50" charset="-127"/>
                <a:ea typeface="나눔스퀘어" pitchFamily="50" charset="-127"/>
              </a:rPr>
              <a:t>추정량과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 회귀계수의 표준오차가 </a:t>
            </a:r>
            <a:r>
              <a:rPr lang="ko-KR" altLang="en-US" sz="2000" dirty="0" err="1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과소추정</a:t>
            </a:r>
            <a:r>
              <a:rPr lang="ko-KR" altLang="en-US" sz="2000" dirty="0" err="1">
                <a:latin typeface="나눔스퀘어" pitchFamily="50" charset="-127"/>
                <a:ea typeface="나눔스퀘어" pitchFamily="50" charset="-127"/>
              </a:rPr>
              <a:t>되어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 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     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유의성 검정을 </a:t>
            </a:r>
            <a:r>
              <a:rPr lang="ko-KR" altLang="en-US" sz="2000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신뢰할 수 없음</a:t>
            </a:r>
            <a:endParaRPr lang="en-US" altLang="ko-KR" sz="2000" dirty="0">
              <a:solidFill>
                <a:srgbClr val="912E2C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Prediction interval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이 </a:t>
            </a:r>
            <a:r>
              <a:rPr lang="ko-KR" altLang="en-US" sz="2000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넓어짐</a:t>
            </a:r>
            <a:endParaRPr lang="en-US" altLang="ko-KR" sz="2000" dirty="0">
              <a:solidFill>
                <a:srgbClr val="912E2C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F55E2-DA42-4040-9604-0FA9BD53F154}"/>
              </a:ext>
            </a:extLst>
          </p:cNvPr>
          <p:cNvSpPr txBox="1"/>
          <p:nvPr/>
        </p:nvSpPr>
        <p:spPr>
          <a:xfrm>
            <a:off x="1979712" y="2358083"/>
            <a:ext cx="2924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가정이 깨진다면</a:t>
            </a:r>
            <a:r>
              <a:rPr lang="en-US" altLang="ko-KR" sz="2200" i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200" i="1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6CED79-8A89-4D5F-825B-40AE4FBF2E97}"/>
              </a:ext>
            </a:extLst>
          </p:cNvPr>
          <p:cNvCxnSpPr>
            <a:cxnSpLocks/>
          </p:cNvCxnSpPr>
          <p:nvPr/>
        </p:nvCxnSpPr>
        <p:spPr>
          <a:xfrm>
            <a:off x="1987966" y="2707294"/>
            <a:ext cx="26642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058AC2-C4C3-425F-A2BD-616C60E2EFFF}"/>
              </a:ext>
            </a:extLst>
          </p:cNvPr>
          <p:cNvSpPr txBox="1"/>
          <p:nvPr/>
        </p:nvSpPr>
        <p:spPr>
          <a:xfrm>
            <a:off x="1941910" y="2299654"/>
            <a:ext cx="851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</a:t>
            </a:r>
            <a:endParaRPr lang="ko-KR" altLang="en-US" sz="3000" i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6A9-161A-4B8A-988C-1D72E3776511}"/>
              </a:ext>
            </a:extLst>
          </p:cNvPr>
          <p:cNvSpPr txBox="1"/>
          <p:nvPr/>
        </p:nvSpPr>
        <p:spPr>
          <a:xfrm>
            <a:off x="495484" y="110271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오차의 독립성</a:t>
            </a:r>
          </a:p>
        </p:txBody>
      </p:sp>
    </p:spTree>
    <p:extLst>
      <p:ext uri="{BB962C8B-B14F-4D97-AF65-F5344CB8AC3E}">
        <p14:creationId xmlns:p14="http://schemas.microsoft.com/office/powerpoint/2010/main" val="271650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756" y="2871790"/>
            <a:ext cx="4392488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잔차 </a:t>
            </a:r>
            <a:r>
              <a:rPr lang="ko-KR" altLang="en-US" sz="3200" b="1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플랏</a:t>
            </a:r>
            <a:endParaRPr lang="en-US" altLang="ko-KR" sz="32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952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7200" b="1" spc="300" dirty="0">
              <a:solidFill>
                <a:srgbClr val="28517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088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CE1942-54F6-43B3-A047-6B90A4191BE2}"/>
              </a:ext>
            </a:extLst>
          </p:cNvPr>
          <p:cNvSpPr txBox="1"/>
          <p:nvPr/>
        </p:nvSpPr>
        <p:spPr>
          <a:xfrm>
            <a:off x="489211" y="1097583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잔차플랏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D4AE9-CEB3-4D79-9A1C-BA891DCAC36F}"/>
              </a:ext>
            </a:extLst>
          </p:cNvPr>
          <p:cNvSpPr txBox="1"/>
          <p:nvPr/>
        </p:nvSpPr>
        <p:spPr>
          <a:xfrm>
            <a:off x="971600" y="1556792"/>
            <a:ext cx="748883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R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에서 회귀식을 적합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(fitting)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하면 제공해주는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네 개의 </a:t>
            </a:r>
            <a:r>
              <a:rPr lang="ko-KR" altLang="en-US" dirty="0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플랏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912E2C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42F18-4A1E-4474-8D5E-F858B5918B1C}"/>
              </a:ext>
            </a:extLst>
          </p:cNvPr>
          <p:cNvSpPr txBox="1"/>
          <p:nvPr/>
        </p:nvSpPr>
        <p:spPr>
          <a:xfrm>
            <a:off x="171391" y="6025232"/>
            <a:ext cx="908925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회귀모형의 기본가정과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데이터의 문제를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시각적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으로 진단 가능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!</a:t>
            </a:r>
          </a:p>
        </p:txBody>
      </p:sp>
      <p:pic>
        <p:nvPicPr>
          <p:cNvPr id="7" name="Picture 2" descr="Statitics -R -Web-R : 다중 회귀분석- -회귀진단. 찬찬히 검토해 보자(3) 잔차분석">
            <a:extLst>
              <a:ext uri="{FF2B5EF4-FFF2-40B4-BE49-F238E27FC236}">
                <a16:creationId xmlns:a16="http://schemas.microsoft.com/office/drawing/2014/main" id="{07AF768A-AB59-4961-8917-5179B38C1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57" y="2126629"/>
            <a:ext cx="6265118" cy="38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33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52440A41-0D43-4B60-B9F0-19AA4F645E42}"/>
              </a:ext>
            </a:extLst>
          </p:cNvPr>
          <p:cNvSpPr/>
          <p:nvPr/>
        </p:nvSpPr>
        <p:spPr>
          <a:xfrm>
            <a:off x="2602017" y="6165303"/>
            <a:ext cx="3600400" cy="354102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8B2E3-DF4D-45B2-ACC3-BCE118DAF82A}"/>
              </a:ext>
            </a:extLst>
          </p:cNvPr>
          <p:cNvSpPr txBox="1"/>
          <p:nvPr/>
        </p:nvSpPr>
        <p:spPr>
          <a:xfrm>
            <a:off x="495484" y="1102710"/>
            <a:ext cx="39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Residual  </a:t>
            </a:r>
            <a:r>
              <a:rPr lang="en-US" altLang="ko-KR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Fitted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7DFCF-34FB-4F05-867D-19B42C8E47F2}"/>
              </a:ext>
            </a:extLst>
          </p:cNvPr>
          <p:cNvSpPr txBox="1"/>
          <p:nvPr/>
        </p:nvSpPr>
        <p:spPr>
          <a:xfrm>
            <a:off x="946200" y="1445984"/>
            <a:ext cx="691203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선형성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과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등분산성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독립성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확인이 가능</a:t>
            </a:r>
          </a:p>
        </p:txBody>
      </p:sp>
      <p:pic>
        <p:nvPicPr>
          <p:cNvPr id="10" name="Picture 2" descr="C:\Users\user\Desktop\캡처1.JPG">
            <a:extLst>
              <a:ext uri="{FF2B5EF4-FFF2-40B4-BE49-F238E27FC236}">
                <a16:creationId xmlns:a16="http://schemas.microsoft.com/office/drawing/2014/main" id="{635A8DC7-9A83-45A7-96DC-8B6E329B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1" y="1967704"/>
            <a:ext cx="5535759" cy="351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9587B7-B80C-4E77-98EA-4F769DCBBB9A}"/>
              </a:ext>
            </a:extLst>
          </p:cNvPr>
          <p:cNvSpPr txBox="1"/>
          <p:nvPr/>
        </p:nvSpPr>
        <p:spPr>
          <a:xfrm>
            <a:off x="3841506" y="5651956"/>
            <a:ext cx="617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빨간선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잔차들의 패턴을 부드럽게 이은 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추세선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F9C493-5BA1-416D-9FFE-175C5E5B080F}"/>
              </a:ext>
            </a:extLst>
          </p:cNvPr>
          <p:cNvGrpSpPr/>
          <p:nvPr/>
        </p:nvGrpSpPr>
        <p:grpSpPr>
          <a:xfrm>
            <a:off x="2756479" y="3524802"/>
            <a:ext cx="961388" cy="2311407"/>
            <a:chOff x="1691680" y="3907696"/>
            <a:chExt cx="936104" cy="218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C9E4648-2ED8-4E79-B739-083ECEE52457}"/>
                </a:ext>
              </a:extLst>
            </p:cNvPr>
            <p:cNvCxnSpPr/>
            <p:nvPr/>
          </p:nvCxnSpPr>
          <p:spPr>
            <a:xfrm flipH="1">
              <a:off x="1691680" y="3907696"/>
              <a:ext cx="543255" cy="2185600"/>
            </a:xfrm>
            <a:prstGeom prst="line">
              <a:avLst/>
            </a:prstGeom>
            <a:ln w="19050">
              <a:solidFill>
                <a:srgbClr val="912E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9B08FF4-AD92-438B-A4BA-42BEDCCCCB77}"/>
                </a:ext>
              </a:extLst>
            </p:cNvPr>
            <p:cNvCxnSpPr/>
            <p:nvPr/>
          </p:nvCxnSpPr>
          <p:spPr>
            <a:xfrm>
              <a:off x="1691680" y="6093296"/>
              <a:ext cx="936104" cy="0"/>
            </a:xfrm>
            <a:prstGeom prst="straightConnector1">
              <a:avLst/>
            </a:prstGeom>
            <a:ln w="19050">
              <a:solidFill>
                <a:srgbClr val="912E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37038" y="5089371"/>
                <a:ext cx="18529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적합값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  <a:ea typeface="나눔스퀘어_ac Bold" panose="020B0600000101010101" pitchFamily="50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038" y="5089371"/>
                <a:ext cx="1852940" cy="646331"/>
              </a:xfrm>
              <a:prstGeom prst="rect">
                <a:avLst/>
              </a:prstGeom>
              <a:blipFill>
                <a:blip r:embed="rId4"/>
                <a:stretch>
                  <a:fillRect l="-2632" t="-4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9592" y="4490866"/>
                <a:ext cx="1588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잔차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/>
                        <a:ea typeface="나눔스퀘어_ac Bold" panose="020B0600000101010101" pitchFamily="50" charset="-127"/>
                      </a:rPr>
                      <m:t>y</m:t>
                    </m:r>
                    <m:r>
                      <a:rPr lang="en-US" altLang="ko-KR">
                        <a:latin typeface="Cambria Math"/>
                        <a:ea typeface="나눔스퀘어_ac Bold" panose="020B0600000101010101" pitchFamily="50" charset="-127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  <a:ea typeface="나눔스퀘어_ac Bold" panose="020B0600000101010101" pitchFamily="50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490866"/>
                <a:ext cx="1588235" cy="369332"/>
              </a:xfrm>
              <a:prstGeom prst="rect">
                <a:avLst/>
              </a:prstGeom>
              <a:blipFill>
                <a:blip r:embed="rId5"/>
                <a:stretch>
                  <a:fillRect l="-3462" t="-833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75C4C961-3734-4172-9560-D5636240206C}"/>
              </a:ext>
            </a:extLst>
          </p:cNvPr>
          <p:cNvSpPr/>
          <p:nvPr/>
        </p:nvSpPr>
        <p:spPr>
          <a:xfrm>
            <a:off x="1625287" y="2666188"/>
            <a:ext cx="502496" cy="1405468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0097159-A9FC-47B8-986F-48293B4CA653}"/>
              </a:ext>
            </a:extLst>
          </p:cNvPr>
          <p:cNvCxnSpPr>
            <a:cxnSpLocks/>
          </p:cNvCxnSpPr>
          <p:nvPr/>
        </p:nvCxnSpPr>
        <p:spPr>
          <a:xfrm flipH="1">
            <a:off x="1579449" y="4033588"/>
            <a:ext cx="228521" cy="47183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7A91F24D-2243-4EB5-A41D-0F75942305D7}"/>
              </a:ext>
            </a:extLst>
          </p:cNvPr>
          <p:cNvSpPr/>
          <p:nvPr/>
        </p:nvSpPr>
        <p:spPr>
          <a:xfrm rot="5400000">
            <a:off x="4598370" y="4577532"/>
            <a:ext cx="502496" cy="1405468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0D79761-6FF8-4422-B7A6-680C408C0781}"/>
              </a:ext>
            </a:extLst>
          </p:cNvPr>
          <p:cNvCxnSpPr>
            <a:stCxn id="20" idx="0"/>
          </p:cNvCxnSpPr>
          <p:nvPr/>
        </p:nvCxnSpPr>
        <p:spPr>
          <a:xfrm>
            <a:off x="5552352" y="5280266"/>
            <a:ext cx="593410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8225EB-BDCC-43EA-8E46-16341507194A}"/>
              </a:ext>
            </a:extLst>
          </p:cNvPr>
          <p:cNvSpPr txBox="1"/>
          <p:nvPr/>
        </p:nvSpPr>
        <p:spPr>
          <a:xfrm>
            <a:off x="1634338" y="6165304"/>
            <a:ext cx="553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분포의 추세를 통해 선형성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016559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6600830E-D4E7-40D2-AB03-3626E67F0965}"/>
              </a:ext>
            </a:extLst>
          </p:cNvPr>
          <p:cNvSpPr/>
          <p:nvPr/>
        </p:nvSpPr>
        <p:spPr>
          <a:xfrm>
            <a:off x="2638869" y="5991055"/>
            <a:ext cx="4046028" cy="354102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2224F-2C3D-49F0-A097-3C4DE26B434E}"/>
              </a:ext>
            </a:extLst>
          </p:cNvPr>
          <p:cNvSpPr txBox="1"/>
          <p:nvPr/>
        </p:nvSpPr>
        <p:spPr>
          <a:xfrm>
            <a:off x="495484" y="1102710"/>
            <a:ext cx="39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Normal QQ plot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667831-75A0-4100-8D94-36BE9F436BB6}"/>
              </a:ext>
            </a:extLst>
          </p:cNvPr>
          <p:cNvSpPr txBox="1"/>
          <p:nvPr/>
        </p:nvSpPr>
        <p:spPr>
          <a:xfrm>
            <a:off x="2438655" y="5204909"/>
            <a:ext cx="534095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Y=X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에 가까울 수록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 err="1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정규성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만족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!</a:t>
            </a:r>
          </a:p>
        </p:txBody>
      </p:sp>
      <p:pic>
        <p:nvPicPr>
          <p:cNvPr id="20" name="Picture 2" descr="C:\Users\user\Desktop\캡처2.JPG">
            <a:extLst>
              <a:ext uri="{FF2B5EF4-FFF2-40B4-BE49-F238E27FC236}">
                <a16:creationId xmlns:a16="http://schemas.microsoft.com/office/drawing/2014/main" id="{A262FE3A-0B52-4CD7-8B73-31F66BC09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27" y="1988840"/>
            <a:ext cx="6120680" cy="31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9EB66D-A6BC-4257-A083-15C90DCD9877}"/>
              </a:ext>
            </a:extLst>
          </p:cNvPr>
          <p:cNvSpPr txBox="1"/>
          <p:nvPr/>
        </p:nvSpPr>
        <p:spPr>
          <a:xfrm>
            <a:off x="1442826" y="5877272"/>
            <a:ext cx="645854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점들과 점선 간의 관계를 통해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정규성 확인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9338" y="4751362"/>
            <a:ext cx="1512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표준화잔차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4897" y="4567387"/>
            <a:ext cx="21355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정규분포 사분위수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0CDF8AB-9C87-463B-897F-92CEBF5AB3DE}"/>
              </a:ext>
            </a:extLst>
          </p:cNvPr>
          <p:cNvSpPr/>
          <p:nvPr/>
        </p:nvSpPr>
        <p:spPr>
          <a:xfrm>
            <a:off x="1464799" y="2132123"/>
            <a:ext cx="502496" cy="2263573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96531AE-751A-4D40-8BDA-A64C40CD89FA}"/>
              </a:ext>
            </a:extLst>
          </p:cNvPr>
          <p:cNvCxnSpPr>
            <a:cxnSpLocks/>
          </p:cNvCxnSpPr>
          <p:nvPr/>
        </p:nvCxnSpPr>
        <p:spPr>
          <a:xfrm flipH="1">
            <a:off x="1716047" y="4395696"/>
            <a:ext cx="1" cy="428274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EAF3090D-1E56-4EF5-9017-30406AFED91A}"/>
              </a:ext>
            </a:extLst>
          </p:cNvPr>
          <p:cNvSpPr/>
          <p:nvPr/>
        </p:nvSpPr>
        <p:spPr>
          <a:xfrm rot="5400000">
            <a:off x="4814841" y="3572509"/>
            <a:ext cx="502496" cy="2502921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33AA01A-4BC1-47B0-A833-34EC18AC479C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6317550" y="4823970"/>
            <a:ext cx="43206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4290D8-7C29-4270-AD2C-B7BF83C77E45}"/>
              </a:ext>
            </a:extLst>
          </p:cNvPr>
          <p:cNvGrpSpPr/>
          <p:nvPr/>
        </p:nvGrpSpPr>
        <p:grpSpPr>
          <a:xfrm>
            <a:off x="2679343" y="3907797"/>
            <a:ext cx="767929" cy="1586279"/>
            <a:chOff x="1691680" y="3907696"/>
            <a:chExt cx="936104" cy="2185600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B2B16BC-29FE-4D49-99E3-E79055AA34EA}"/>
                </a:ext>
              </a:extLst>
            </p:cNvPr>
            <p:cNvCxnSpPr/>
            <p:nvPr/>
          </p:nvCxnSpPr>
          <p:spPr>
            <a:xfrm flipH="1">
              <a:off x="1691680" y="3907696"/>
              <a:ext cx="543255" cy="21856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EFC38B1-071F-416F-BD7D-273590C3611F}"/>
                </a:ext>
              </a:extLst>
            </p:cNvPr>
            <p:cNvCxnSpPr/>
            <p:nvPr/>
          </p:nvCxnSpPr>
          <p:spPr>
            <a:xfrm>
              <a:off x="1691680" y="6093296"/>
              <a:ext cx="936104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69044C1-8052-43E4-860D-8FC73464C227}"/>
              </a:ext>
            </a:extLst>
          </p:cNvPr>
          <p:cNvSpPr txBox="1"/>
          <p:nvPr/>
        </p:nvSpPr>
        <p:spPr>
          <a:xfrm>
            <a:off x="946200" y="1445984"/>
            <a:ext cx="691203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정규성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확인 가능</a:t>
            </a:r>
          </a:p>
        </p:txBody>
      </p:sp>
    </p:spTree>
    <p:extLst>
      <p:ext uri="{BB962C8B-B14F-4D97-AF65-F5344CB8AC3E}">
        <p14:creationId xmlns:p14="http://schemas.microsoft.com/office/powerpoint/2010/main" val="71489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63907" y="1916832"/>
            <a:ext cx="3997972" cy="3986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63907" y="1533549"/>
            <a:ext cx="3998544" cy="4571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4987" y="260648"/>
            <a:ext cx="3456384" cy="126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4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4400" b="1" spc="300" dirty="0">
              <a:solidFill>
                <a:srgbClr val="28517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D22F-2853-469C-9D4A-611AD5DE6E6C}"/>
              </a:ext>
            </a:extLst>
          </p:cNvPr>
          <p:cNvSpPr txBox="1"/>
          <p:nvPr/>
        </p:nvSpPr>
        <p:spPr>
          <a:xfrm>
            <a:off x="3059832" y="1916832"/>
            <a:ext cx="3231539" cy="390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80000"/>
              </a:lnSpc>
              <a:buFont typeface="+mj-lt"/>
              <a:buAutoNum type="arabicPeriod"/>
            </a:pPr>
            <a:r>
              <a:rPr lang="ko-KR" altLang="en-US" sz="20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회귀가정</a:t>
            </a:r>
          </a:p>
          <a:p>
            <a:pPr marL="400050" indent="-400050">
              <a:lnSpc>
                <a:spcPct val="180000"/>
              </a:lnSpc>
              <a:buFont typeface="+mj-lt"/>
              <a:buAutoNum type="arabicPeriod"/>
            </a:pPr>
            <a:r>
              <a:rPr lang="ko-KR" altLang="en-US" sz="20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잔차 </a:t>
            </a:r>
            <a:r>
              <a:rPr lang="ko-KR" altLang="en-US" sz="2000" b="1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플랏</a:t>
            </a:r>
            <a:endParaRPr lang="en-US" altLang="ko-KR" sz="20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00050" indent="-400050">
              <a:lnSpc>
                <a:spcPct val="180000"/>
              </a:lnSpc>
              <a:buFont typeface="+mj-lt"/>
              <a:buAutoNum type="arabicPeriod"/>
            </a:pPr>
            <a:r>
              <a:rPr lang="ko-KR" altLang="en-US" sz="2000" b="1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선형성</a:t>
            </a:r>
            <a:r>
              <a:rPr lang="ko-KR" altLang="en-US" sz="20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진단과 처방</a:t>
            </a:r>
            <a:endParaRPr lang="en-US" altLang="ko-KR" sz="20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00050" indent="-400050">
              <a:lnSpc>
                <a:spcPct val="180000"/>
              </a:lnSpc>
              <a:buFont typeface="+mj-lt"/>
              <a:buAutoNum type="arabicPeriod"/>
            </a:pPr>
            <a:r>
              <a:rPr lang="ko-KR" altLang="en-US" sz="20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등분산성 진단과 처방</a:t>
            </a:r>
            <a:endParaRPr lang="en-US" altLang="ko-KR" sz="20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00050" indent="-400050">
              <a:lnSpc>
                <a:spcPct val="180000"/>
              </a:lnSpc>
              <a:buFont typeface="+mj-lt"/>
              <a:buAutoNum type="arabicPeriod"/>
            </a:pPr>
            <a:r>
              <a:rPr lang="ko-KR" altLang="en-US" sz="2000" b="1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정규성</a:t>
            </a:r>
            <a:r>
              <a:rPr lang="ko-KR" altLang="en-US" sz="20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진단과 처방</a:t>
            </a:r>
            <a:endParaRPr lang="en-US" altLang="ko-KR" sz="20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00050" indent="-400050">
              <a:lnSpc>
                <a:spcPct val="180000"/>
              </a:lnSpc>
              <a:buFont typeface="+mj-lt"/>
              <a:buAutoNum type="arabicPeriod"/>
            </a:pPr>
            <a:r>
              <a:rPr lang="ko-KR" altLang="en-US" sz="20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독립성 진단과 처방</a:t>
            </a:r>
            <a:endParaRPr lang="en-US" altLang="ko-KR" sz="20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00050" indent="-400050">
              <a:lnSpc>
                <a:spcPct val="180000"/>
              </a:lnSpc>
              <a:buFont typeface="+mj-lt"/>
              <a:buAutoNum type="arabicPeriod"/>
            </a:pPr>
            <a:r>
              <a:rPr lang="ko-KR" altLang="en-US" sz="20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공간회귀분석</a:t>
            </a:r>
            <a:endParaRPr lang="en-US" altLang="ko-KR" sz="20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127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CD082F28-6227-4ADA-9B10-F19832CE5C84}"/>
              </a:ext>
            </a:extLst>
          </p:cNvPr>
          <p:cNvSpPr/>
          <p:nvPr/>
        </p:nvSpPr>
        <p:spPr>
          <a:xfrm>
            <a:off x="2758220" y="5841468"/>
            <a:ext cx="3685988" cy="354102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2D7CF-CBDF-4591-A001-B969B405BA6F}"/>
              </a:ext>
            </a:extLst>
          </p:cNvPr>
          <p:cNvSpPr txBox="1"/>
          <p:nvPr/>
        </p:nvSpPr>
        <p:spPr>
          <a:xfrm>
            <a:off x="495484" y="1102710"/>
            <a:ext cx="39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Scale-Location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Picture 2" descr="C:\Users\user\Desktop\캡처3.JPG">
            <a:extLst>
              <a:ext uri="{FF2B5EF4-FFF2-40B4-BE49-F238E27FC236}">
                <a16:creationId xmlns:a16="http://schemas.microsoft.com/office/drawing/2014/main" id="{F58A75C1-75C7-4528-89C9-CDEF5034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99" y="2158433"/>
            <a:ext cx="57606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2E0C7-939C-44D0-BB59-BBA4408D670A}"/>
              </a:ext>
            </a:extLst>
          </p:cNvPr>
          <p:cNvSpPr txBox="1"/>
          <p:nvPr/>
        </p:nvSpPr>
        <p:spPr>
          <a:xfrm>
            <a:off x="2235587" y="5727685"/>
            <a:ext cx="474562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점의 분포를 통해 등분산성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084168" y="4925804"/>
                <a:ext cx="1440160" cy="466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latin typeface="나눔스퀘어" pitchFamily="50" charset="-127"/>
                    <a:ea typeface="나눔스퀘어" pitchFamily="50" charset="-127"/>
                  </a:rPr>
                  <a:t>적합값</a:t>
                </a:r>
                <a:r>
                  <a:rPr lang="en-US" altLang="ko-KR" sz="1600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  <a:ea typeface="나눔스퀘어_ac Bold" panose="020B0600000101010101" pitchFamily="50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600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4925804"/>
                <a:ext cx="1440160" cy="466474"/>
              </a:xfrm>
              <a:prstGeom prst="rect">
                <a:avLst/>
              </a:prstGeom>
              <a:blipFill>
                <a:blip r:embed="rId4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28431" y="5073997"/>
                <a:ext cx="1440160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ea typeface="나눔스퀘어_ac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ko-KR" altLang="en-US" sz="1600" dirty="0">
                            <a:latin typeface="나눔스퀘어" pitchFamily="50" charset="-127"/>
                            <a:ea typeface="나눔스퀘어" pitchFamily="50" charset="-127"/>
                          </a:rPr>
                          <m:t>표준화잔차</m:t>
                        </m:r>
                      </m:e>
                    </m:rad>
                  </m:oMath>
                </a14:m>
                <a:endParaRPr lang="en-US" altLang="ko-KR" sz="1600" dirty="0"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431" y="5073997"/>
                <a:ext cx="1440160" cy="539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5BAB376C-F362-4B01-A902-AC445C8FF0FC}"/>
              </a:ext>
            </a:extLst>
          </p:cNvPr>
          <p:cNvSpPr/>
          <p:nvPr/>
        </p:nvSpPr>
        <p:spPr>
          <a:xfrm>
            <a:off x="1649099" y="2256504"/>
            <a:ext cx="502496" cy="2515913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7AEB369-151E-4BA8-830F-BB9AEDDE1359}"/>
              </a:ext>
            </a:extLst>
          </p:cNvPr>
          <p:cNvCxnSpPr>
            <a:cxnSpLocks/>
          </p:cNvCxnSpPr>
          <p:nvPr/>
        </p:nvCxnSpPr>
        <p:spPr>
          <a:xfrm flipH="1">
            <a:off x="1900347" y="4771325"/>
            <a:ext cx="1" cy="3566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6B907997-8B00-46FB-A621-C85B16B58DC8}"/>
              </a:ext>
            </a:extLst>
          </p:cNvPr>
          <p:cNvSpPr/>
          <p:nvPr/>
        </p:nvSpPr>
        <p:spPr>
          <a:xfrm rot="5400000">
            <a:off x="4663762" y="4315639"/>
            <a:ext cx="461766" cy="1691512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5525013-B631-4B30-950A-07BF2F292707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40401" y="5161395"/>
            <a:ext cx="520668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F60DEC-5CD9-4B91-B9C7-71C23A8C4D7C}"/>
              </a:ext>
            </a:extLst>
          </p:cNvPr>
          <p:cNvSpPr txBox="1"/>
          <p:nvPr/>
        </p:nvSpPr>
        <p:spPr>
          <a:xfrm>
            <a:off x="946200" y="1445984"/>
            <a:ext cx="691203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선형성과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등분산성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독립성 확인 가능</a:t>
            </a:r>
          </a:p>
        </p:txBody>
      </p:sp>
    </p:spTree>
    <p:extLst>
      <p:ext uri="{BB962C8B-B14F-4D97-AF65-F5344CB8AC3E}">
        <p14:creationId xmlns:p14="http://schemas.microsoft.com/office/powerpoint/2010/main" val="2896374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7CD10457-AB4F-4644-8ACB-79D0BCDABCCA}"/>
              </a:ext>
            </a:extLst>
          </p:cNvPr>
          <p:cNvSpPr/>
          <p:nvPr/>
        </p:nvSpPr>
        <p:spPr>
          <a:xfrm>
            <a:off x="2887356" y="5883210"/>
            <a:ext cx="3412836" cy="354102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FB796-6408-496F-BC96-477C019637FF}"/>
              </a:ext>
            </a:extLst>
          </p:cNvPr>
          <p:cNvSpPr txBox="1"/>
          <p:nvPr/>
        </p:nvSpPr>
        <p:spPr>
          <a:xfrm>
            <a:off x="495483" y="1091693"/>
            <a:ext cx="460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Residual  </a:t>
            </a:r>
            <a:r>
              <a:rPr lang="en-US" altLang="ko-KR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Leverage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Picture 2" descr="C:\Users\user\Desktop\캡처4.JPG">
            <a:extLst>
              <a:ext uri="{FF2B5EF4-FFF2-40B4-BE49-F238E27FC236}">
                <a16:creationId xmlns:a16="http://schemas.microsoft.com/office/drawing/2014/main" id="{1CDDC2F1-359C-488D-8017-AC1478DD3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6048672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C6232E-EB11-4F99-B213-3BAAAE416656}"/>
              </a:ext>
            </a:extLst>
          </p:cNvPr>
          <p:cNvSpPr txBox="1"/>
          <p:nvPr/>
        </p:nvSpPr>
        <p:spPr>
          <a:xfrm>
            <a:off x="2199190" y="5784189"/>
            <a:ext cx="474562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주에 배운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 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8478" y="5003887"/>
            <a:ext cx="1512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표준화잔차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97280" y="4920574"/>
            <a:ext cx="1152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지렛값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8FF0CD9-08E8-4374-9684-53FCD6357D20}"/>
              </a:ext>
            </a:extLst>
          </p:cNvPr>
          <p:cNvSpPr/>
          <p:nvPr/>
        </p:nvSpPr>
        <p:spPr>
          <a:xfrm>
            <a:off x="1533819" y="2208033"/>
            <a:ext cx="444111" cy="2515913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2BA44D-8994-44C8-BCFB-632F7697BFA9}"/>
              </a:ext>
            </a:extLst>
          </p:cNvPr>
          <p:cNvCxnSpPr>
            <a:cxnSpLocks/>
          </p:cNvCxnSpPr>
          <p:nvPr/>
        </p:nvCxnSpPr>
        <p:spPr>
          <a:xfrm flipH="1">
            <a:off x="1754562" y="4715816"/>
            <a:ext cx="1" cy="3566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32A6EE7F-BFB0-48EC-8E14-3548BA9B38D4}"/>
              </a:ext>
            </a:extLst>
          </p:cNvPr>
          <p:cNvSpPr/>
          <p:nvPr/>
        </p:nvSpPr>
        <p:spPr>
          <a:xfrm rot="5400000">
            <a:off x="4650273" y="4545145"/>
            <a:ext cx="461766" cy="1338393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C6075A-AE58-4A4E-ABBA-056D3976443D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5550353" y="5214342"/>
            <a:ext cx="605823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F4E726-EA78-4DAC-B3DE-94C3C6AD2557}"/>
              </a:ext>
            </a:extLst>
          </p:cNvPr>
          <p:cNvSpPr txBox="1"/>
          <p:nvPr/>
        </p:nvSpPr>
        <p:spPr>
          <a:xfrm>
            <a:off x="946200" y="1445984"/>
            <a:ext cx="691203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주차에 배운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영향점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을 파악하기 위한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plot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553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756" y="2871790"/>
            <a:ext cx="4392488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선형성 진단과 처방</a:t>
            </a:r>
            <a:endParaRPr lang="en-US" altLang="ko-KR" sz="32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952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7200" b="1" spc="300" dirty="0">
              <a:solidFill>
                <a:srgbClr val="28517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78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B1770-57A2-4EB9-BB9F-AAFFA120E06B}"/>
              </a:ext>
            </a:extLst>
          </p:cNvPr>
          <p:cNvSpPr txBox="1"/>
          <p:nvPr/>
        </p:nvSpPr>
        <p:spPr>
          <a:xfrm>
            <a:off x="948907" y="1563287"/>
            <a:ext cx="691203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추세선이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X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축에 평행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한 직선 형태가 아니라면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선형성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위반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!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BE2D7-350B-45DD-9EAE-5244BE15F4F5}"/>
              </a:ext>
            </a:extLst>
          </p:cNvPr>
          <p:cNvSpPr txBox="1"/>
          <p:nvPr/>
        </p:nvSpPr>
        <p:spPr>
          <a:xfrm>
            <a:off x="495483" y="1102710"/>
            <a:ext cx="460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잔차 </a:t>
            </a:r>
            <a:r>
              <a:rPr lang="ko-KR" altLang="en-US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플랏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2" descr="C:\Users\user\Desktop\캡처11.JPG">
            <a:extLst>
              <a:ext uri="{FF2B5EF4-FFF2-40B4-BE49-F238E27FC236}">
                <a16:creationId xmlns:a16="http://schemas.microsoft.com/office/drawing/2014/main" id="{79A38902-467B-4EBF-A517-BC06DD99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45499"/>
            <a:ext cx="633670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2CAD33-B698-40B2-872B-9EFBBA24D919}"/>
              </a:ext>
            </a:extLst>
          </p:cNvPr>
          <p:cNvSpPr/>
          <p:nvPr/>
        </p:nvSpPr>
        <p:spPr>
          <a:xfrm>
            <a:off x="1236498" y="2348881"/>
            <a:ext cx="3335502" cy="333831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2E0B255-DCE6-4574-B885-A2B3B69DFACE}"/>
              </a:ext>
            </a:extLst>
          </p:cNvPr>
          <p:cNvSpPr/>
          <p:nvPr/>
        </p:nvSpPr>
        <p:spPr>
          <a:xfrm>
            <a:off x="4627041" y="2348880"/>
            <a:ext cx="3335502" cy="333831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5C9AF-D705-4C2B-9996-1F9184D95A56}"/>
              </a:ext>
            </a:extLst>
          </p:cNvPr>
          <p:cNvSpPr txBox="1"/>
          <p:nvPr/>
        </p:nvSpPr>
        <p:spPr>
          <a:xfrm>
            <a:off x="1898588" y="5877272"/>
            <a:ext cx="2011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선형성을 띄는 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81BF66-9F98-4BCF-AD31-804995EEA29A}"/>
              </a:ext>
            </a:extLst>
          </p:cNvPr>
          <p:cNvSpPr txBox="1"/>
          <p:nvPr/>
        </p:nvSpPr>
        <p:spPr>
          <a:xfrm>
            <a:off x="4355976" y="5732312"/>
            <a:ext cx="4032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8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함수 형태이므로</a:t>
            </a:r>
            <a:r>
              <a:rPr lang="en-US" altLang="ko-KR" sz="18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8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데이터에 대한 추가 설명이 필요함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874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B1770-57A2-4EB9-BB9F-AAFFA120E06B}"/>
              </a:ext>
            </a:extLst>
          </p:cNvPr>
          <p:cNvSpPr txBox="1"/>
          <p:nvPr/>
        </p:nvSpPr>
        <p:spPr>
          <a:xfrm>
            <a:off x="1038329" y="1722874"/>
            <a:ext cx="6912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000" spc="3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추세선이</a:t>
            </a:r>
            <a:r>
              <a:rPr lang="ko-KR" altLang="en-US" sz="20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20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축에 평행</a:t>
            </a:r>
            <a:r>
              <a:rPr lang="ko-KR" altLang="en-US" sz="20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직선 형태가 아니라면</a:t>
            </a:r>
            <a:r>
              <a:rPr lang="en-US" altLang="ko-KR" sz="20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300" dirty="0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선형성</a:t>
            </a:r>
            <a:r>
              <a:rPr lang="ko-KR" altLang="en-US" sz="20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위반</a:t>
            </a:r>
            <a:r>
              <a:rPr lang="en-US" altLang="ko-KR" sz="20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000" spc="3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2" descr="C:\Users\user\Desktop\캡처11.JPG">
            <a:extLst>
              <a:ext uri="{FF2B5EF4-FFF2-40B4-BE49-F238E27FC236}">
                <a16:creationId xmlns:a16="http://schemas.microsoft.com/office/drawing/2014/main" id="{79A38902-467B-4EBF-A517-BC06DD99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48880"/>
            <a:ext cx="633670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2CAD33-B698-40B2-872B-9EFBBA24D919}"/>
              </a:ext>
            </a:extLst>
          </p:cNvPr>
          <p:cNvSpPr/>
          <p:nvPr/>
        </p:nvSpPr>
        <p:spPr>
          <a:xfrm>
            <a:off x="1236498" y="2738537"/>
            <a:ext cx="3335502" cy="333831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2E0B255-DCE6-4574-B885-A2B3B69DFACE}"/>
              </a:ext>
            </a:extLst>
          </p:cNvPr>
          <p:cNvSpPr/>
          <p:nvPr/>
        </p:nvSpPr>
        <p:spPr>
          <a:xfrm>
            <a:off x="4627041" y="2738536"/>
            <a:ext cx="3335502" cy="333831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5C9AF-D705-4C2B-9996-1F9184D95A56}"/>
              </a:ext>
            </a:extLst>
          </p:cNvPr>
          <p:cNvSpPr txBox="1"/>
          <p:nvPr/>
        </p:nvSpPr>
        <p:spPr>
          <a:xfrm>
            <a:off x="2051720" y="6168129"/>
            <a:ext cx="2011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선형성을 </a:t>
            </a:r>
            <a:r>
              <a:rPr lang="ko-KR" altLang="en-US" sz="1800" spc="300" dirty="0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띄는편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81BF66-9F98-4BCF-AD31-804995EEA29A}"/>
              </a:ext>
            </a:extLst>
          </p:cNvPr>
          <p:cNvSpPr txBox="1"/>
          <p:nvPr/>
        </p:nvSpPr>
        <p:spPr>
          <a:xfrm>
            <a:off x="4355976" y="6121968"/>
            <a:ext cx="4032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8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함수 형태이므로</a:t>
            </a:r>
            <a:r>
              <a:rPr lang="en-US" altLang="ko-KR" sz="18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8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데이터에 대한 추가 설명이 필요함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E7D3D3-C2E9-4E77-AB18-EAC26C01D563}"/>
              </a:ext>
            </a:extLst>
          </p:cNvPr>
          <p:cNvSpPr/>
          <p:nvPr/>
        </p:nvSpPr>
        <p:spPr>
          <a:xfrm>
            <a:off x="323528" y="1641991"/>
            <a:ext cx="8640960" cy="504542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18072" y="2348880"/>
            <a:ext cx="6120680" cy="161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그렇다면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선형성을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만족하지 못할 때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912E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변수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영향으로 인한 것인지 알 수 있을까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3" name="화살표: 오른쪽 41">
            <a:extLst>
              <a:ext uri="{FF2B5EF4-FFF2-40B4-BE49-F238E27FC236}">
                <a16:creationId xmlns:a16="http://schemas.microsoft.com/office/drawing/2014/main" id="{3F992A29-67F0-43DA-866F-4B596EF801CF}"/>
              </a:ext>
            </a:extLst>
          </p:cNvPr>
          <p:cNvSpPr/>
          <p:nvPr/>
        </p:nvSpPr>
        <p:spPr>
          <a:xfrm rot="5400000">
            <a:off x="4170839" y="3584324"/>
            <a:ext cx="815146" cy="972108"/>
          </a:xfrm>
          <a:prstGeom prst="rightArrow">
            <a:avLst/>
          </a:prstGeom>
          <a:gradFill flip="none" rotWithShape="1">
            <a:gsLst>
              <a:gs pos="8000">
                <a:schemeClr val="bg1"/>
              </a:gs>
              <a:gs pos="51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518072" y="4477951"/>
            <a:ext cx="612068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912E2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crPlots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봐보자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BE2D7-350B-45DD-9EAE-5244BE15F4F5}"/>
              </a:ext>
            </a:extLst>
          </p:cNvPr>
          <p:cNvSpPr txBox="1"/>
          <p:nvPr/>
        </p:nvSpPr>
        <p:spPr>
          <a:xfrm>
            <a:off x="495483" y="1102710"/>
            <a:ext cx="460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잔차 </a:t>
            </a:r>
            <a:r>
              <a:rPr lang="ko-KR" altLang="en-US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플랏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88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6F7310B-24DB-4311-B081-48F726D5FF0B}"/>
              </a:ext>
            </a:extLst>
          </p:cNvPr>
          <p:cNvSpPr txBox="1"/>
          <p:nvPr/>
        </p:nvSpPr>
        <p:spPr>
          <a:xfrm>
            <a:off x="492351" y="1102710"/>
            <a:ext cx="460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crPlots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8787D-D07A-456D-86A8-CFA0FD1C84EE}"/>
              </a:ext>
            </a:extLst>
          </p:cNvPr>
          <p:cNvSpPr txBox="1"/>
          <p:nvPr/>
        </p:nvSpPr>
        <p:spPr>
          <a:xfrm>
            <a:off x="754449" y="1576864"/>
            <a:ext cx="669545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Car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패키지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의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CrPlots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함수를 통해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개별 변수의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선형성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파악</a:t>
            </a:r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5" name="Picture 2" descr="C:\Users\user\Desktop\캡처22.JPG">
            <a:extLst>
              <a:ext uri="{FF2B5EF4-FFF2-40B4-BE49-F238E27FC236}">
                <a16:creationId xmlns:a16="http://schemas.microsoft.com/office/drawing/2014/main" id="{F4F27201-CA2F-473D-943A-1C8ED1165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17" y="2276872"/>
            <a:ext cx="7115713" cy="266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22">
            <a:extLst>
              <a:ext uri="{FF2B5EF4-FFF2-40B4-BE49-F238E27FC236}">
                <a16:creationId xmlns:a16="http://schemas.microsoft.com/office/drawing/2014/main" id="{E96F25CB-DEDD-46E0-81A9-F97A5B86DBBB}"/>
              </a:ext>
            </a:extLst>
          </p:cNvPr>
          <p:cNvSpPr/>
          <p:nvPr/>
        </p:nvSpPr>
        <p:spPr>
          <a:xfrm>
            <a:off x="1115616" y="5589240"/>
            <a:ext cx="6980014" cy="8572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spc="-1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47720" y="4746630"/>
                <a:ext cx="19158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itchFamily="50" charset="-127"/>
                    <a:ea typeface="나눔스퀘어" pitchFamily="50" charset="-127"/>
                  </a:rPr>
                  <a:t>X</a:t>
                </a:r>
                <a:r>
                  <a:rPr lang="ko-KR" altLang="en-US" sz="16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itchFamily="50" charset="-127"/>
                    <a:ea typeface="나눔스퀘어" pitchFamily="50" charset="-127"/>
                  </a:rPr>
                  <a:t>축</a:t>
                </a:r>
                <a:r>
                  <a:rPr lang="en-US" altLang="ko-KR" sz="16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itchFamily="50" charset="-127"/>
                    <a:ea typeface="나눔스퀘어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30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sz="1600" i="1" spc="30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/>
                            <a:ea typeface="나눔스퀘어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i="1" spc="30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/>
                            <a:ea typeface="나눔스퀘어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600" i="1" spc="300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변수</m:t>
                    </m:r>
                  </m:oMath>
                </a14:m>
                <a:endParaRPr lang="en-US" altLang="ko-KR" sz="1600" spc="300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0" y="4746630"/>
                <a:ext cx="191580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97993" y="5157192"/>
                <a:ext cx="5232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itchFamily="50" charset="-127"/>
                    <a:ea typeface="나눔스퀘어" pitchFamily="50" charset="-127"/>
                  </a:rPr>
                  <a:t>Y</a:t>
                </a:r>
                <a:r>
                  <a:rPr lang="ko-KR" altLang="en-US" sz="16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itchFamily="50" charset="-127"/>
                    <a:ea typeface="나눔스퀘어" pitchFamily="50" charset="-127"/>
                  </a:rPr>
                  <a:t>축</a:t>
                </a:r>
                <a:r>
                  <a:rPr lang="en-US" altLang="ko-KR" sz="16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en-US" altLang="ko-KR" sz="1600" spc="-1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itchFamily="50" charset="-127"/>
                    <a:ea typeface="나눔스퀘어" pitchFamily="50" charset="-127"/>
                  </a:rPr>
                  <a:t>Partial  residual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0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sz="1600" i="1" spc="-10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/>
                            <a:ea typeface="나눔스퀘어" pitchFamily="50" charset="-127"/>
                          </a:rPr>
                          <m:t>𝑦</m:t>
                        </m:r>
                        <m:r>
                          <a:rPr lang="en-US" altLang="ko-KR" sz="1600" i="1" spc="-10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/>
                            <a:ea typeface="나눔스퀘어" pitchFamily="50" charset="-127"/>
                          </a:rPr>
                          <m:t>−(</m:t>
                        </m:r>
                        <m:r>
                          <a:rPr lang="ko-KR" altLang="en-US" sz="1600" i="1" spc="-10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/>
                            <a:ea typeface="나눔스퀘어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600" i="1" spc="-10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/>
                            <a:ea typeface="나눔스퀘어" pitchFamily="50" charset="-127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sz="1600" i="1" spc="-10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sz="1600" i="1" spc="-10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/>
                            <a:ea typeface="나눔스퀘어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i="1" spc="-100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/>
                            <a:ea typeface="나눔스퀘어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600" i="1" spc="-100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를</m:t>
                    </m:r>
                    <m:r>
                      <a:rPr lang="en-US" altLang="ko-KR" sz="1600" i="1" spc="-100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 </m:t>
                    </m:r>
                    <m:r>
                      <a:rPr lang="ko-KR" altLang="en-US" sz="1600" i="1" spc="-100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제외한</m:t>
                    </m:r>
                    <m:r>
                      <a:rPr lang="en-US" altLang="ko-KR" sz="1600" i="1" spc="-100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 </m:t>
                    </m:r>
                    <m:r>
                      <a:rPr lang="ko-KR" altLang="en-US" sz="1600" i="1" spc="-100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모든</m:t>
                    </m:r>
                    <m:r>
                      <a:rPr lang="en-US" altLang="ko-KR" sz="1600" i="1" spc="-100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 </m:t>
                    </m:r>
                    <m:r>
                      <a:rPr lang="ko-KR" altLang="en-US" sz="1600" i="1" spc="-100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회귀식</m:t>
                    </m:r>
                    <m:r>
                      <a:rPr lang="en-US" altLang="ko-KR" sz="1600" i="1" spc="-100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 </m:t>
                    </m:r>
                    <m:r>
                      <a:rPr lang="ko-KR" altLang="en-US" sz="1600" i="1" spc="-100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성분</m:t>
                    </m:r>
                    <m:r>
                      <a:rPr lang="en-US" altLang="ko-KR" sz="1600" i="1" spc="-100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))</m:t>
                    </m:r>
                  </m:oMath>
                </a14:m>
                <a:endParaRPr lang="en-US" altLang="ko-KR" sz="1600" spc="-100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3" y="5157192"/>
                <a:ext cx="523268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71081" y="5593020"/>
                <a:ext cx="5976664" cy="42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solidFill>
                      <a:srgbClr val="0000FF"/>
                    </a:solidFill>
                    <a:latin typeface="나눔스퀘어" pitchFamily="50" charset="-127"/>
                    <a:ea typeface="나눔스퀘어" pitchFamily="50" charset="-127"/>
                  </a:rPr>
                  <a:t>파란 점선</a:t>
                </a:r>
                <a:r>
                  <a:rPr lang="en-US" altLang="ko-KR" sz="16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itchFamily="50" charset="-127"/>
                    <a:ea typeface="나눔스퀘어" pitchFamily="50" charset="-127"/>
                  </a:rPr>
                  <a:t>: Partial  residual</a:t>
                </a:r>
                <a:r>
                  <a:rPr lang="ko-KR" altLang="en-US" sz="16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itchFamily="50" charset="-127"/>
                    <a:ea typeface="나눔스퀘어" pitchFamily="50" charset="-127"/>
                  </a:rPr>
                  <a:t>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/>
                            <a:ea typeface="나눔스퀘어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ln>
                              <a:solidFill>
                                <a:schemeClr val="tx1">
                                  <a:alpha val="20000"/>
                                </a:schemeClr>
                              </a:solidFill>
                            </a:ln>
                            <a:latin typeface="Cambria Math"/>
                            <a:ea typeface="나눔스퀘어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600" i="1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의</m:t>
                    </m:r>
                    <m:r>
                      <a:rPr lang="en-US" altLang="ko-KR" sz="1600" i="1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 </m:t>
                    </m:r>
                    <m:r>
                      <a:rPr lang="ko-KR" altLang="en-US" sz="1600" i="1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적합된</m:t>
                    </m:r>
                    <m:r>
                      <a:rPr lang="en-US" altLang="ko-KR" sz="1600" i="1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 </m:t>
                    </m:r>
                    <m:r>
                      <a:rPr lang="ko-KR" altLang="en-US" sz="1600" i="1">
                        <a:ln>
                          <a:solidFill>
                            <a:schemeClr val="tx1">
                              <a:alpha val="20000"/>
                            </a:schemeClr>
                          </a:solidFill>
                        </a:ln>
                        <a:latin typeface="Cambria Math"/>
                        <a:ea typeface="나눔스퀘어" pitchFamily="50" charset="-127"/>
                      </a:rPr>
                      <m:t>직선</m:t>
                    </m:r>
                  </m:oMath>
                </a14:m>
                <a:endParaRPr lang="en-US" altLang="ko-KR" sz="1600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1" y="5593020"/>
                <a:ext cx="5976664" cy="424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775A5714-2A54-4BA7-9252-575D3FA89995}"/>
              </a:ext>
            </a:extLst>
          </p:cNvPr>
          <p:cNvSpPr/>
          <p:nvPr/>
        </p:nvSpPr>
        <p:spPr>
          <a:xfrm>
            <a:off x="850134" y="2584369"/>
            <a:ext cx="396471" cy="1696741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E2B97F-EB8B-4EA4-B0D9-BCEE4353A773}"/>
              </a:ext>
            </a:extLst>
          </p:cNvPr>
          <p:cNvCxnSpPr>
            <a:cxnSpLocks/>
            <a:stCxn id="18" idx="0"/>
            <a:endCxn id="2" idx="1"/>
          </p:cNvCxnSpPr>
          <p:nvPr/>
        </p:nvCxnSpPr>
        <p:spPr>
          <a:xfrm>
            <a:off x="3275856" y="4814066"/>
            <a:ext cx="371864" cy="10184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873FF263-4A56-47C1-BB69-36813D86A357}"/>
              </a:ext>
            </a:extLst>
          </p:cNvPr>
          <p:cNvSpPr/>
          <p:nvPr/>
        </p:nvSpPr>
        <p:spPr>
          <a:xfrm rot="5400000">
            <a:off x="2850081" y="4490030"/>
            <a:ext cx="203478" cy="648072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71F1DA3-3E35-4532-86D1-16984B8B8052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1048370" y="4281110"/>
            <a:ext cx="0" cy="89218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0760CD-B0FC-47F4-9DBF-0E1F343BB685}"/>
              </a:ext>
            </a:extLst>
          </p:cNvPr>
          <p:cNvSpPr txBox="1"/>
          <p:nvPr/>
        </p:nvSpPr>
        <p:spPr>
          <a:xfrm>
            <a:off x="2071081" y="6078544"/>
            <a:ext cx="4834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CC66FF"/>
                </a:solidFill>
                <a:latin typeface="나눔스퀘어" pitchFamily="50" charset="-127"/>
                <a:ea typeface="나눔스퀘어" pitchFamily="50" charset="-127"/>
              </a:rPr>
              <a:t>보라색 실선</a:t>
            </a:r>
            <a:r>
              <a:rPr lang="en-US" altLang="ko-KR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sz="16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잔차의</a:t>
            </a:r>
            <a:r>
              <a:rPr lang="ko-KR" altLang="en-US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추세선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6043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22">
            <a:extLst>
              <a:ext uri="{FF2B5EF4-FFF2-40B4-BE49-F238E27FC236}">
                <a16:creationId xmlns:a16="http://schemas.microsoft.com/office/drawing/2014/main" id="{190ECA37-7AE3-4205-90F5-21CB8062572B}"/>
              </a:ext>
            </a:extLst>
          </p:cNvPr>
          <p:cNvSpPr/>
          <p:nvPr/>
        </p:nvSpPr>
        <p:spPr>
          <a:xfrm>
            <a:off x="5220072" y="4674893"/>
            <a:ext cx="3190433" cy="17886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pc="-1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4051A-09A6-40BC-A078-BDE718773C60}"/>
              </a:ext>
            </a:extLst>
          </p:cNvPr>
          <p:cNvSpPr txBox="1"/>
          <p:nvPr/>
        </p:nvSpPr>
        <p:spPr>
          <a:xfrm>
            <a:off x="492351" y="1102710"/>
            <a:ext cx="460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crPlots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22">
            <a:extLst>
              <a:ext uri="{FF2B5EF4-FFF2-40B4-BE49-F238E27FC236}">
                <a16:creationId xmlns:a16="http://schemas.microsoft.com/office/drawing/2014/main" id="{6FCAF304-3F03-47C8-8902-457D67B0EA81}"/>
              </a:ext>
            </a:extLst>
          </p:cNvPr>
          <p:cNvSpPr/>
          <p:nvPr/>
        </p:nvSpPr>
        <p:spPr>
          <a:xfrm>
            <a:off x="1201391" y="4674893"/>
            <a:ext cx="3190433" cy="17886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pc="-1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9" name="Picture 2" descr="C:\Users\user\Desktop\캡처22.JPG">
            <a:extLst>
              <a:ext uri="{FF2B5EF4-FFF2-40B4-BE49-F238E27FC236}">
                <a16:creationId xmlns:a16="http://schemas.microsoft.com/office/drawing/2014/main" id="{20405C1D-FDE7-4A91-9548-94E1A5E0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10" y="1643182"/>
            <a:ext cx="7723379" cy="289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24488" y="4712052"/>
            <a:ext cx="3144238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Income </a:t>
            </a: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변수가 </a:t>
            </a:r>
            <a:endParaRPr lang="en-US" altLang="ko-KR" spc="-1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itchFamily="50" charset="-127"/>
              <a:ea typeface="나눔스퀘어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log</a:t>
            </a: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형태</a:t>
            </a: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의</a:t>
            </a:r>
            <a:r>
              <a:rPr lang="en-US" altLang="ko-KR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비선형을 </a:t>
            </a:r>
            <a:endParaRPr lang="en-US" altLang="ko-KR" spc="-1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itchFamily="50" charset="-127"/>
              <a:ea typeface="나눔스퀘어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잘 잡아내지 못하므로</a:t>
            </a: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C00000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endParaRPr lang="en-US" altLang="ko-KR" spc="-1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C00000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log </a:t>
            </a: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변환 필요</a:t>
            </a:r>
            <a:r>
              <a:rPr lang="en-US" altLang="ko-KR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!</a:t>
            </a: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endParaRPr lang="en-US" altLang="ko-KR" spc="-1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912E2C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072" y="5127551"/>
            <a:ext cx="31904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Education</a:t>
            </a: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변수가 </a:t>
            </a:r>
            <a:endParaRPr lang="en-US" altLang="ko-KR" spc="-1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itchFamily="50" charset="-127"/>
              <a:ea typeface="나눔스퀘어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선형적</a:t>
            </a: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으로</a:t>
            </a:r>
            <a:r>
              <a:rPr lang="en-US" altLang="ko-KR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잘 설명</a:t>
            </a:r>
            <a:endParaRPr lang="en-US" altLang="ko-KR" spc="-1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5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481271-A679-4F99-AAD9-0A7C6BD75E82}"/>
              </a:ext>
            </a:extLst>
          </p:cNvPr>
          <p:cNvSpPr txBox="1"/>
          <p:nvPr/>
        </p:nvSpPr>
        <p:spPr>
          <a:xfrm>
            <a:off x="492351" y="1102710"/>
            <a:ext cx="460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crPlots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한계점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8DCCF-0A53-41B0-B186-395186A45E9A}"/>
              </a:ext>
            </a:extLst>
          </p:cNvPr>
          <p:cNvSpPr txBox="1"/>
          <p:nvPr/>
        </p:nvSpPr>
        <p:spPr>
          <a:xfrm>
            <a:off x="2720137" y="4643844"/>
            <a:ext cx="3703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3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주차 클린업에서 다룰 예정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!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1881216"/>
            <a:ext cx="7901979" cy="2776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-   X 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변수들 사이의 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교호작용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을 잡아내지 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못함</a:t>
            </a:r>
            <a:endParaRPr lang="en-US" altLang="ko-KR" sz="20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912E2C"/>
              </a:solidFill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-   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이미 잘못 </a:t>
            </a:r>
            <a:r>
              <a:rPr lang="ko-KR" altLang="en-US" sz="20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적합된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변수들이 존재할 경우</a:t>
            </a:r>
            <a:r>
              <a:rPr lang="en-US" altLang="ko-KR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유의미한 관계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를 잡아내지 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못함</a:t>
            </a:r>
            <a:endParaRPr lang="en-US" altLang="ko-KR" sz="20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912E2C"/>
              </a:solidFill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-   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심각한 </a:t>
            </a:r>
            <a:r>
              <a:rPr lang="ko-KR" altLang="en-US" sz="2000" dirty="0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다중공선성</a:t>
            </a:r>
            <a:r>
              <a:rPr lang="ko-KR" altLang="en-US" sz="20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이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존재할 경우 잘못된 정보 제공</a:t>
            </a:r>
          </a:p>
          <a:p>
            <a:pPr>
              <a:lnSpc>
                <a:spcPct val="150000"/>
              </a:lnSpc>
            </a:pPr>
            <a:endParaRPr lang="ko-KR" altLang="en-US" spc="3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44FDE28-E911-4984-9DDA-B24EFF257BB3}"/>
              </a:ext>
            </a:extLst>
          </p:cNvPr>
          <p:cNvCxnSpPr>
            <a:cxnSpLocks/>
          </p:cNvCxnSpPr>
          <p:nvPr/>
        </p:nvCxnSpPr>
        <p:spPr>
          <a:xfrm>
            <a:off x="1907704" y="4180438"/>
            <a:ext cx="1296144" cy="0"/>
          </a:xfrm>
          <a:prstGeom prst="line">
            <a:avLst/>
          </a:prstGeom>
          <a:ln w="19050">
            <a:solidFill>
              <a:srgbClr val="953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DC585-1E5F-4391-A788-4BE4587AA443}"/>
              </a:ext>
            </a:extLst>
          </p:cNvPr>
          <p:cNvCxnSpPr/>
          <p:nvPr/>
        </p:nvCxnSpPr>
        <p:spPr>
          <a:xfrm flipH="1">
            <a:off x="1932159" y="4176501"/>
            <a:ext cx="288032" cy="658800"/>
          </a:xfrm>
          <a:prstGeom prst="line">
            <a:avLst/>
          </a:prstGeom>
          <a:ln w="19050">
            <a:solidFill>
              <a:srgbClr val="953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CC030CF-DE6E-4722-887B-997D382AC31E}"/>
              </a:ext>
            </a:extLst>
          </p:cNvPr>
          <p:cNvCxnSpPr>
            <a:cxnSpLocks/>
          </p:cNvCxnSpPr>
          <p:nvPr/>
        </p:nvCxnSpPr>
        <p:spPr>
          <a:xfrm>
            <a:off x="1920679" y="4839238"/>
            <a:ext cx="599025" cy="0"/>
          </a:xfrm>
          <a:prstGeom prst="straightConnector1">
            <a:avLst/>
          </a:prstGeom>
          <a:ln w="19050"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BE52D3-7423-4F92-9315-07FAF8CC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2" b="97542" l="9832" r="89780">
                        <a14:foregroundMark x1="30272" y1="82147" x2="47995" y2="95343"/>
                        <a14:foregroundMark x1="47995" y1="95343" x2="66106" y2="93920"/>
                        <a14:foregroundMark x1="40233" y1="98189" x2="61708" y2="96766"/>
                        <a14:foregroundMark x1="61708" y1="96766" x2="61578" y2="97542"/>
                        <a14:foregroundMark x1="86934" y1="95472" x2="86546" y2="96636"/>
                        <a14:foregroundMark x1="45003" y1="11872" x2="45674" y2="11887"/>
                        <a14:backgroundMark x1="42820" y1="15524" x2="56274" y2="13066"/>
                        <a14:backgroundMark x1="49030" y1="10091" x2="49030" y2="14101"/>
                        <a14:backgroundMark x1="34541" y1="16171" x2="58603" y2="11514"/>
                        <a14:backgroundMark x1="58603" y1="11514" x2="57956" y2="13842"/>
                        <a14:backgroundMark x1="40750" y1="12419" x2="44502" y2="10349"/>
                        <a14:backgroundMark x1="42820" y1="10737" x2="40362" y2="12031"/>
                        <a14:backgroundMark x1="43855" y1="10091" x2="45537" y2="11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72" y="4772697"/>
            <a:ext cx="1968671" cy="19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007D6E7-66F9-46FD-B754-05E727FB2550}"/>
              </a:ext>
            </a:extLst>
          </p:cNvPr>
          <p:cNvSpPr/>
          <p:nvPr/>
        </p:nvSpPr>
        <p:spPr>
          <a:xfrm>
            <a:off x="7762511" y="4876063"/>
            <a:ext cx="360040" cy="238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A3C2DE-E9A9-4C6F-9C17-6BA4DF4A0966}"/>
              </a:ext>
            </a:extLst>
          </p:cNvPr>
          <p:cNvSpPr txBox="1"/>
          <p:nvPr/>
        </p:nvSpPr>
        <p:spPr>
          <a:xfrm>
            <a:off x="7190477" y="4491662"/>
            <a:ext cx="151744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주차도 봐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줄거지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5D3C9-D616-4EF9-9E8F-7E248EF60A8C}"/>
              </a:ext>
            </a:extLst>
          </p:cNvPr>
          <p:cNvSpPr txBox="1"/>
          <p:nvPr/>
        </p:nvSpPr>
        <p:spPr>
          <a:xfrm>
            <a:off x="6876256" y="4761164"/>
            <a:ext cx="1517445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약속</a:t>
            </a:r>
            <a:r>
              <a:rPr lang="ko-KR" altLang="en-US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♡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148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563793-75B6-4CCF-880C-7D6E9582C218}"/>
              </a:ext>
            </a:extLst>
          </p:cNvPr>
          <p:cNvSpPr txBox="1"/>
          <p:nvPr/>
        </p:nvSpPr>
        <p:spPr>
          <a:xfrm>
            <a:off x="492351" y="1102710"/>
            <a:ext cx="460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처방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변환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D2A76-DCDA-4995-BA92-E8F655E21F1A}"/>
              </a:ext>
            </a:extLst>
          </p:cNvPr>
          <p:cNvSpPr txBox="1"/>
          <p:nvPr/>
        </p:nvSpPr>
        <p:spPr>
          <a:xfrm>
            <a:off x="814873" y="1653759"/>
            <a:ext cx="75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비선형 모델의 경우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변수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변환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을 통해 해결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4ACB3D-4FA9-4395-99C5-B8CB96FA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521581"/>
            <a:ext cx="7380312" cy="1699796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B4521F8-6D7B-4D8F-83AD-7FAD4212ADDF}"/>
              </a:ext>
            </a:extLst>
          </p:cNvPr>
          <p:cNvSpPr/>
          <p:nvPr/>
        </p:nvSpPr>
        <p:spPr>
          <a:xfrm>
            <a:off x="2411760" y="4371691"/>
            <a:ext cx="1423686" cy="832550"/>
          </a:xfrm>
          <a:custGeom>
            <a:avLst/>
            <a:gdLst>
              <a:gd name="connsiteX0" fmla="*/ 0 w 1423686"/>
              <a:gd name="connsiteY0" fmla="*/ 81022 h 832550"/>
              <a:gd name="connsiteX1" fmla="*/ 34724 w 1423686"/>
              <a:gd name="connsiteY1" fmla="*/ 243068 h 832550"/>
              <a:gd name="connsiteX2" fmla="*/ 173620 w 1423686"/>
              <a:gd name="connsiteY2" fmla="*/ 544010 h 832550"/>
              <a:gd name="connsiteX3" fmla="*/ 381964 w 1423686"/>
              <a:gd name="connsiteY3" fmla="*/ 775503 h 832550"/>
              <a:gd name="connsiteX4" fmla="*/ 706055 w 1423686"/>
              <a:gd name="connsiteY4" fmla="*/ 821802 h 832550"/>
              <a:gd name="connsiteX5" fmla="*/ 1064870 w 1423686"/>
              <a:gd name="connsiteY5" fmla="*/ 613458 h 832550"/>
              <a:gd name="connsiteX6" fmla="*/ 1331088 w 1423686"/>
              <a:gd name="connsiteY6" fmla="*/ 243068 h 832550"/>
              <a:gd name="connsiteX7" fmla="*/ 1400536 w 1423686"/>
              <a:gd name="connsiteY7" fmla="*/ 92597 h 832550"/>
              <a:gd name="connsiteX8" fmla="*/ 1423686 w 1423686"/>
              <a:gd name="connsiteY8" fmla="*/ 0 h 83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3686" h="832550">
                <a:moveTo>
                  <a:pt x="0" y="81022"/>
                </a:moveTo>
                <a:cubicBezTo>
                  <a:pt x="2893" y="123462"/>
                  <a:pt x="5787" y="165903"/>
                  <a:pt x="34724" y="243068"/>
                </a:cubicBezTo>
                <a:cubicBezTo>
                  <a:pt x="63661" y="320233"/>
                  <a:pt x="115747" y="455271"/>
                  <a:pt x="173620" y="544010"/>
                </a:cubicBezTo>
                <a:cubicBezTo>
                  <a:pt x="231493" y="632749"/>
                  <a:pt x="293225" y="729204"/>
                  <a:pt x="381964" y="775503"/>
                </a:cubicBezTo>
                <a:cubicBezTo>
                  <a:pt x="470703" y="821802"/>
                  <a:pt x="592237" y="848809"/>
                  <a:pt x="706055" y="821802"/>
                </a:cubicBezTo>
                <a:cubicBezTo>
                  <a:pt x="819873" y="794795"/>
                  <a:pt x="960698" y="709914"/>
                  <a:pt x="1064870" y="613458"/>
                </a:cubicBezTo>
                <a:cubicBezTo>
                  <a:pt x="1169042" y="517002"/>
                  <a:pt x="1275144" y="329878"/>
                  <a:pt x="1331088" y="243068"/>
                </a:cubicBezTo>
                <a:cubicBezTo>
                  <a:pt x="1387032" y="156258"/>
                  <a:pt x="1385103" y="133108"/>
                  <a:pt x="1400536" y="92597"/>
                </a:cubicBezTo>
                <a:cubicBezTo>
                  <a:pt x="1415969" y="52086"/>
                  <a:pt x="1419827" y="26043"/>
                  <a:pt x="1423686" y="0"/>
                </a:cubicBezTo>
              </a:path>
            </a:pathLst>
          </a:custGeom>
          <a:noFill/>
          <a:ln w="38100">
            <a:solidFill>
              <a:srgbClr val="912E2C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2D4C1D-C751-49CA-9798-D299194B4AAA}"/>
              </a:ext>
            </a:extLst>
          </p:cNvPr>
          <p:cNvSpPr txBox="1"/>
          <p:nvPr/>
        </p:nvSpPr>
        <p:spPr>
          <a:xfrm>
            <a:off x="1899467" y="5320625"/>
            <a:ext cx="2448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변환</a:t>
            </a: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BDCA350C-7F8E-4508-94C7-9A6F714EDB12}"/>
              </a:ext>
            </a:extLst>
          </p:cNvPr>
          <p:cNvSpPr/>
          <p:nvPr/>
        </p:nvSpPr>
        <p:spPr>
          <a:xfrm>
            <a:off x="5308556" y="4371691"/>
            <a:ext cx="1423686" cy="832550"/>
          </a:xfrm>
          <a:custGeom>
            <a:avLst/>
            <a:gdLst>
              <a:gd name="connsiteX0" fmla="*/ 0 w 1423686"/>
              <a:gd name="connsiteY0" fmla="*/ 81022 h 832550"/>
              <a:gd name="connsiteX1" fmla="*/ 34724 w 1423686"/>
              <a:gd name="connsiteY1" fmla="*/ 243068 h 832550"/>
              <a:gd name="connsiteX2" fmla="*/ 173620 w 1423686"/>
              <a:gd name="connsiteY2" fmla="*/ 544010 h 832550"/>
              <a:gd name="connsiteX3" fmla="*/ 381964 w 1423686"/>
              <a:gd name="connsiteY3" fmla="*/ 775503 h 832550"/>
              <a:gd name="connsiteX4" fmla="*/ 706055 w 1423686"/>
              <a:gd name="connsiteY4" fmla="*/ 821802 h 832550"/>
              <a:gd name="connsiteX5" fmla="*/ 1064870 w 1423686"/>
              <a:gd name="connsiteY5" fmla="*/ 613458 h 832550"/>
              <a:gd name="connsiteX6" fmla="*/ 1331088 w 1423686"/>
              <a:gd name="connsiteY6" fmla="*/ 243068 h 832550"/>
              <a:gd name="connsiteX7" fmla="*/ 1400536 w 1423686"/>
              <a:gd name="connsiteY7" fmla="*/ 92597 h 832550"/>
              <a:gd name="connsiteX8" fmla="*/ 1423686 w 1423686"/>
              <a:gd name="connsiteY8" fmla="*/ 0 h 83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3686" h="832550">
                <a:moveTo>
                  <a:pt x="0" y="81022"/>
                </a:moveTo>
                <a:cubicBezTo>
                  <a:pt x="2893" y="123462"/>
                  <a:pt x="5787" y="165903"/>
                  <a:pt x="34724" y="243068"/>
                </a:cubicBezTo>
                <a:cubicBezTo>
                  <a:pt x="63661" y="320233"/>
                  <a:pt x="115747" y="455271"/>
                  <a:pt x="173620" y="544010"/>
                </a:cubicBezTo>
                <a:cubicBezTo>
                  <a:pt x="231493" y="632749"/>
                  <a:pt x="293225" y="729204"/>
                  <a:pt x="381964" y="775503"/>
                </a:cubicBezTo>
                <a:cubicBezTo>
                  <a:pt x="470703" y="821802"/>
                  <a:pt x="592237" y="848809"/>
                  <a:pt x="706055" y="821802"/>
                </a:cubicBezTo>
                <a:cubicBezTo>
                  <a:pt x="819873" y="794795"/>
                  <a:pt x="960698" y="709914"/>
                  <a:pt x="1064870" y="613458"/>
                </a:cubicBezTo>
                <a:cubicBezTo>
                  <a:pt x="1169042" y="517002"/>
                  <a:pt x="1275144" y="329878"/>
                  <a:pt x="1331088" y="243068"/>
                </a:cubicBezTo>
                <a:cubicBezTo>
                  <a:pt x="1387032" y="156258"/>
                  <a:pt x="1385103" y="133108"/>
                  <a:pt x="1400536" y="92597"/>
                </a:cubicBezTo>
                <a:cubicBezTo>
                  <a:pt x="1415969" y="52086"/>
                  <a:pt x="1419827" y="26043"/>
                  <a:pt x="1423686" y="0"/>
                </a:cubicBezTo>
              </a:path>
            </a:pathLst>
          </a:custGeom>
          <a:noFill/>
          <a:ln w="38100">
            <a:solidFill>
              <a:srgbClr val="912E2C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35049-36CC-478D-84BF-F428EDF43E02}"/>
              </a:ext>
            </a:extLst>
          </p:cNvPr>
          <p:cNvSpPr txBox="1"/>
          <p:nvPr/>
        </p:nvSpPr>
        <p:spPr>
          <a:xfrm>
            <a:off x="4716016" y="5320624"/>
            <a:ext cx="2448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 관계로 바꿔 줌</a:t>
            </a:r>
          </a:p>
        </p:txBody>
      </p:sp>
    </p:spTree>
    <p:extLst>
      <p:ext uri="{BB962C8B-B14F-4D97-AF65-F5344CB8AC3E}">
        <p14:creationId xmlns:p14="http://schemas.microsoft.com/office/powerpoint/2010/main" val="344096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0385C3-B731-48E8-AE29-B854FB918CB7}"/>
              </a:ext>
            </a:extLst>
          </p:cNvPr>
          <p:cNvSpPr txBox="1"/>
          <p:nvPr/>
        </p:nvSpPr>
        <p:spPr>
          <a:xfrm>
            <a:off x="492351" y="1102710"/>
            <a:ext cx="595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처방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Polynomial Regression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B737FB-27BD-4214-9E02-1C0E1224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48" y="2195526"/>
            <a:ext cx="6933580" cy="2127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24B98F-E763-4A1D-8C63-F2F609FF008D}"/>
              </a:ext>
            </a:extLst>
          </p:cNvPr>
          <p:cNvSpPr txBox="1"/>
          <p:nvPr/>
        </p:nvSpPr>
        <p:spPr>
          <a:xfrm>
            <a:off x="899592" y="1553406"/>
            <a:ext cx="796091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잔차</a:t>
            </a:r>
            <a:r>
              <a:rPr lang="ko-KR" altLang="en-US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플랏이나</a:t>
            </a:r>
            <a:r>
              <a:rPr lang="ko-KR" altLang="en-US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Partial regression plot</a:t>
            </a:r>
            <a:r>
              <a:rPr lang="ko-KR" altLang="en-US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을 봤을 때</a:t>
            </a:r>
            <a:r>
              <a:rPr lang="en-US" altLang="ko-KR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en-US" altLang="ko-KR" sz="16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2</a:t>
            </a:r>
            <a:r>
              <a:rPr lang="ko-KR" altLang="en-US" sz="16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차 이상</a:t>
            </a:r>
            <a:r>
              <a:rPr lang="ko-KR" altLang="en-US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의 곡선 형태가 나타날 경우에 사용</a:t>
            </a:r>
          </a:p>
        </p:txBody>
      </p:sp>
      <p:sp>
        <p:nvSpPr>
          <p:cNvPr id="12" name="사각형: 둥근 모서리 22">
            <a:extLst>
              <a:ext uri="{FF2B5EF4-FFF2-40B4-BE49-F238E27FC236}">
                <a16:creationId xmlns:a16="http://schemas.microsoft.com/office/drawing/2014/main" id="{8C26BB95-2FB5-4D7A-9100-086DC12BCF17}"/>
              </a:ext>
            </a:extLst>
          </p:cNvPr>
          <p:cNvSpPr/>
          <p:nvPr/>
        </p:nvSpPr>
        <p:spPr>
          <a:xfrm>
            <a:off x="1093760" y="4457654"/>
            <a:ext cx="3647124" cy="84355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spc="-1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3" name="사각형: 둥근 모서리 22">
            <a:extLst>
              <a:ext uri="{FF2B5EF4-FFF2-40B4-BE49-F238E27FC236}">
                <a16:creationId xmlns:a16="http://schemas.microsoft.com/office/drawing/2014/main" id="{982CDE39-0545-45C9-ACAA-6B17D3A0174B}"/>
              </a:ext>
            </a:extLst>
          </p:cNvPr>
          <p:cNvSpPr/>
          <p:nvPr/>
        </p:nvSpPr>
        <p:spPr>
          <a:xfrm>
            <a:off x="4740885" y="4457654"/>
            <a:ext cx="3647125" cy="84355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spc="-1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0EEFEC-5D52-4B8C-A634-0A704D8763D2}"/>
              </a:ext>
            </a:extLst>
          </p:cNvPr>
          <p:cNvSpPr txBox="1"/>
          <p:nvPr/>
        </p:nvSpPr>
        <p:spPr>
          <a:xfrm>
            <a:off x="2120749" y="5661248"/>
            <a:ext cx="511256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차를 넘어서는 모델링은 거의 하지 않음</a:t>
            </a:r>
          </a:p>
        </p:txBody>
      </p:sp>
      <p:sp>
        <p:nvSpPr>
          <p:cNvPr id="8" name="화살표: 오른쪽 41">
            <a:extLst>
              <a:ext uri="{FF2B5EF4-FFF2-40B4-BE49-F238E27FC236}">
                <a16:creationId xmlns:a16="http://schemas.microsoft.com/office/drawing/2014/main" id="{3F992A29-67F0-43DA-866F-4B596EF801CF}"/>
              </a:ext>
            </a:extLst>
          </p:cNvPr>
          <p:cNvSpPr/>
          <p:nvPr/>
        </p:nvSpPr>
        <p:spPr>
          <a:xfrm>
            <a:off x="2010852" y="5551580"/>
            <a:ext cx="626098" cy="726776"/>
          </a:xfrm>
          <a:prstGeom prst="rightArrow">
            <a:avLst>
              <a:gd name="adj1" fmla="val 50000"/>
              <a:gd name="adj2" fmla="val 48648"/>
            </a:avLst>
          </a:prstGeom>
          <a:gradFill flip="none" rotWithShape="1">
            <a:gsLst>
              <a:gs pos="0">
                <a:srgbClr val="A6A6A6">
                  <a:tint val="66000"/>
                  <a:satMod val="160000"/>
                </a:srgbClr>
              </a:gs>
              <a:gs pos="26000">
                <a:schemeClr val="bg1">
                  <a:lumMod val="85000"/>
                </a:schemeClr>
              </a:gs>
              <a:gs pos="52000">
                <a:schemeClr val="bg1">
                  <a:lumMod val="85000"/>
                </a:schemeClr>
              </a:gs>
              <a:gs pos="91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0A65F-6F31-4338-9804-B9C1C2B8DA17}"/>
              </a:ext>
            </a:extLst>
          </p:cNvPr>
          <p:cNvSpPr txBox="1"/>
          <p:nvPr/>
        </p:nvSpPr>
        <p:spPr>
          <a:xfrm>
            <a:off x="1729190" y="4435651"/>
            <a:ext cx="2376264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Residual vs fitted plot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: 2</a:t>
            </a:r>
            <a:r>
              <a:rPr lang="ko-KR" altLang="en-US" sz="1600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차함수의 모양을 띔</a:t>
            </a:r>
            <a:endParaRPr lang="en-US" altLang="ko-KR" sz="1600" spc="-1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D0256-8958-44E4-A4D3-A185323FB9C0}"/>
              </a:ext>
            </a:extLst>
          </p:cNvPr>
          <p:cNvSpPr txBox="1"/>
          <p:nvPr/>
        </p:nvSpPr>
        <p:spPr>
          <a:xfrm>
            <a:off x="5213677" y="4440755"/>
            <a:ext cx="2701540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00" dirty="0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CC66FF"/>
                </a:solidFill>
                <a:latin typeface="나눔스퀘어" pitchFamily="50" charset="-127"/>
                <a:ea typeface="나눔스퀘어" pitchFamily="50" charset="-127"/>
              </a:rPr>
              <a:t>분홍선</a:t>
            </a:r>
            <a:r>
              <a:rPr lang="en-US" altLang="ko-KR" sz="1600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CC66FF"/>
                </a:solidFill>
                <a:latin typeface="나눔스퀘어" pitchFamily="50" charset="-127"/>
                <a:ea typeface="나눔스퀘어" pitchFamily="50" charset="-127"/>
              </a:rPr>
              <a:t>(polynomial )</a:t>
            </a:r>
            <a:r>
              <a:rPr lang="ko-KR" altLang="en-US" sz="1600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이 </a:t>
            </a:r>
            <a:endParaRPr lang="en-US" altLang="ko-KR" sz="1600" spc="-1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데이터의 </a:t>
            </a:r>
            <a:r>
              <a:rPr lang="en-US" altLang="ko-KR" sz="1600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2</a:t>
            </a:r>
            <a:r>
              <a:rPr lang="ko-KR" altLang="en-US" sz="1600" spc="-1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차 모양을 잘 설명</a:t>
            </a:r>
            <a:endParaRPr lang="en-US" altLang="ko-KR" sz="1600" spc="-1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79120-B53E-456F-9B1A-269C0AF3B945}"/>
              </a:ext>
            </a:extLst>
          </p:cNvPr>
          <p:cNvSpPr txBox="1"/>
          <p:nvPr/>
        </p:nvSpPr>
        <p:spPr>
          <a:xfrm>
            <a:off x="1943427" y="5699525"/>
            <a:ext cx="760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i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BUT</a:t>
            </a:r>
            <a:endParaRPr lang="ko-KR" altLang="en-US" sz="2200" i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99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756" y="2871790"/>
            <a:ext cx="4392488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주 복습</a:t>
            </a:r>
            <a:endParaRPr lang="en-US" altLang="ko-KR" sz="32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952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endParaRPr lang="ko-KR" altLang="en-US" sz="7200" b="1" spc="300" dirty="0">
              <a:solidFill>
                <a:srgbClr val="28517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198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756" y="2871790"/>
            <a:ext cx="4392488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등분산성 진단과 처방</a:t>
            </a:r>
            <a:endParaRPr lang="en-US" altLang="ko-KR" sz="32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952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7200" b="1" spc="300" dirty="0">
              <a:solidFill>
                <a:srgbClr val="28517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066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22">
            <a:extLst>
              <a:ext uri="{FF2B5EF4-FFF2-40B4-BE49-F238E27FC236}">
                <a16:creationId xmlns:a16="http://schemas.microsoft.com/office/drawing/2014/main" id="{AF37AC85-CF44-4C54-8E3A-89EED1B8B156}"/>
              </a:ext>
            </a:extLst>
          </p:cNvPr>
          <p:cNvSpPr/>
          <p:nvPr/>
        </p:nvSpPr>
        <p:spPr>
          <a:xfrm>
            <a:off x="3059832" y="6138491"/>
            <a:ext cx="4536504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7A51B-69AA-4F27-9218-861BF406BB44}"/>
              </a:ext>
            </a:extLst>
          </p:cNvPr>
          <p:cNvSpPr txBox="1"/>
          <p:nvPr/>
        </p:nvSpPr>
        <p:spPr>
          <a:xfrm>
            <a:off x="937692" y="163640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잔차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플랏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중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‘residuals vs fitted’ </a:t>
            </a: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플랏과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‘scale - location’ </a:t>
            </a: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플랏에서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확인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7AEB38D-EB7C-4D0F-8354-6DBC5C84E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72" b="50000"/>
          <a:stretch/>
        </p:blipFill>
        <p:spPr bwMode="auto">
          <a:xfrm>
            <a:off x="1887753" y="2089177"/>
            <a:ext cx="5747551" cy="309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1AF175-253C-48E0-8D0D-6C1482B4DEB6}"/>
              </a:ext>
            </a:extLst>
          </p:cNvPr>
          <p:cNvSpPr txBox="1"/>
          <p:nvPr/>
        </p:nvSpPr>
        <p:spPr>
          <a:xfrm>
            <a:off x="1691680" y="5151394"/>
            <a:ext cx="669674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(a) 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등분산성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표준화 </a:t>
            </a: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잔차가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0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을 기준으로 고르게 분포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(b) 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이분산성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분산이 점점 커지는 모습 등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(a)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와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다른 모습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050D7-A7EB-4074-B0A1-A75033489FFC}"/>
              </a:ext>
            </a:extLst>
          </p:cNvPr>
          <p:cNvSpPr txBox="1"/>
          <p:nvPr/>
        </p:nvSpPr>
        <p:spPr>
          <a:xfrm>
            <a:off x="3275856" y="6153880"/>
            <a:ext cx="561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데이터의 퍼짐이 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증가</a:t>
            </a:r>
            <a:r>
              <a:rPr lang="en-US" altLang="ko-KR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·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감소</a:t>
            </a:r>
            <a:r>
              <a:rPr lang="en-US" altLang="ko-KR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·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일정하지 않음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69D4D2-181D-44C4-944D-4526F80C772F}"/>
              </a:ext>
            </a:extLst>
          </p:cNvPr>
          <p:cNvSpPr txBox="1"/>
          <p:nvPr/>
        </p:nvSpPr>
        <p:spPr>
          <a:xfrm>
            <a:off x="484960" y="1105977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잔차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플랏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1DEA924-E1F1-4B8E-8E77-7B61C71A5007}"/>
              </a:ext>
            </a:extLst>
          </p:cNvPr>
          <p:cNvCxnSpPr>
            <a:cxnSpLocks/>
          </p:cNvCxnSpPr>
          <p:nvPr/>
        </p:nvCxnSpPr>
        <p:spPr>
          <a:xfrm flipV="1">
            <a:off x="2082589" y="6058609"/>
            <a:ext cx="952143" cy="393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659D-BADD-4B2A-AA3B-F55DB73CFC67}"/>
              </a:ext>
            </a:extLst>
          </p:cNvPr>
          <p:cNvCxnSpPr>
            <a:cxnSpLocks/>
          </p:cNvCxnSpPr>
          <p:nvPr/>
        </p:nvCxnSpPr>
        <p:spPr>
          <a:xfrm flipH="1">
            <a:off x="2195736" y="6066483"/>
            <a:ext cx="152432" cy="2880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6CEC1BC-B30F-44DA-B53B-7F4E7618D94E}"/>
              </a:ext>
            </a:extLst>
          </p:cNvPr>
          <p:cNvCxnSpPr/>
          <p:nvPr/>
        </p:nvCxnSpPr>
        <p:spPr>
          <a:xfrm>
            <a:off x="2195736" y="6354515"/>
            <a:ext cx="79208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340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F648311-CA51-4211-B08E-F9C8DBB413DB}"/>
              </a:ext>
            </a:extLst>
          </p:cNvPr>
          <p:cNvSpPr txBox="1"/>
          <p:nvPr/>
        </p:nvSpPr>
        <p:spPr>
          <a:xfrm>
            <a:off x="484960" y="1105977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22">
            <a:extLst>
              <a:ext uri="{FF2B5EF4-FFF2-40B4-BE49-F238E27FC236}">
                <a16:creationId xmlns:a16="http://schemas.microsoft.com/office/drawing/2014/main" id="{1F588A35-6D7B-426F-965B-D988FC7433D2}"/>
              </a:ext>
            </a:extLst>
          </p:cNvPr>
          <p:cNvSpPr/>
          <p:nvPr/>
        </p:nvSpPr>
        <p:spPr>
          <a:xfrm>
            <a:off x="1026158" y="1930138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E88A78-13B6-4D04-8A25-41CF07BD2BB2}"/>
                  </a:ext>
                </a:extLst>
              </p:cNvPr>
              <p:cNvSpPr txBox="1"/>
              <p:nvPr/>
            </p:nvSpPr>
            <p:spPr>
              <a:xfrm>
                <a:off x="1197608" y="2094522"/>
                <a:ext cx="6939526" cy="881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등분산성을 지님</a:t>
                </a:r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등분산성을 지니지 않음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E88A78-13B6-4D04-8A25-41CF07BD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608" y="2094522"/>
                <a:ext cx="6939526" cy="88197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3628E346-E0AF-4A46-B80D-107C0E3E2D69}"/>
              </a:ext>
            </a:extLst>
          </p:cNvPr>
          <p:cNvSpPr/>
          <p:nvPr/>
        </p:nvSpPr>
        <p:spPr>
          <a:xfrm>
            <a:off x="1102324" y="16781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961AC-4B92-4025-95D8-8E1EB0DEBBED}"/>
              </a:ext>
            </a:extLst>
          </p:cNvPr>
          <p:cNvSpPr txBox="1"/>
          <p:nvPr/>
        </p:nvSpPr>
        <p:spPr>
          <a:xfrm>
            <a:off x="1026158" y="3356992"/>
            <a:ext cx="6756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BP(Breusch-Pagan) test 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sz="2000" dirty="0" err="1">
                <a:latin typeface="나눔스퀘어" pitchFamily="50" charset="-127"/>
                <a:ea typeface="나눔스퀘어" pitchFamily="50" charset="-127"/>
              </a:rPr>
              <a:t>가능도비검정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 기반으로 추정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7897E-46E1-4A8F-804C-88EB7F471A06}"/>
              </a:ext>
            </a:extLst>
          </p:cNvPr>
          <p:cNvSpPr txBox="1"/>
          <p:nvPr/>
        </p:nvSpPr>
        <p:spPr>
          <a:xfrm>
            <a:off x="1120883" y="1649957"/>
            <a:ext cx="798716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7E1CC3-4D36-4AC6-A841-6A50507C8A88}"/>
              </a:ext>
            </a:extLst>
          </p:cNvPr>
          <p:cNvSpPr txBox="1"/>
          <p:nvPr/>
        </p:nvSpPr>
        <p:spPr>
          <a:xfrm>
            <a:off x="1618725" y="3904066"/>
            <a:ext cx="770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sz="1800" dirty="0">
                <a:latin typeface="나눔스퀘어" pitchFamily="50" charset="-127"/>
                <a:ea typeface="나눔스퀘어" pitchFamily="50" charset="-127"/>
              </a:rPr>
              <a:t>분산이 설명</a:t>
            </a:r>
            <a:r>
              <a:rPr lang="en-US" altLang="ko-KR" sz="1800" dirty="0">
                <a:latin typeface="나눔스퀘어" pitchFamily="50" charset="-127"/>
                <a:ea typeface="나눔스퀘어" pitchFamily="50" charset="-127"/>
              </a:rPr>
              <a:t>(X) </a:t>
            </a:r>
            <a:r>
              <a:rPr lang="ko-KR" altLang="en-US" sz="1800" dirty="0">
                <a:latin typeface="나눔스퀘어" pitchFamily="50" charset="-127"/>
                <a:ea typeface="나눔스퀘어" pitchFamily="50" charset="-127"/>
              </a:rPr>
              <a:t>변수에 대한 </a:t>
            </a:r>
            <a:r>
              <a:rPr lang="ko-KR" altLang="en-US" sz="1800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선형결합</a:t>
            </a:r>
            <a:r>
              <a:rPr lang="ko-KR" altLang="en-US" sz="1800" dirty="0">
                <a:latin typeface="나눔스퀘어" pitchFamily="50" charset="-127"/>
                <a:ea typeface="나눔스퀘어" pitchFamily="50" charset="-127"/>
              </a:rPr>
              <a:t>으로 되어있음 가정</a:t>
            </a:r>
            <a:endParaRPr lang="en-US" altLang="ko-KR" sz="1800" dirty="0">
              <a:latin typeface="나눔스퀘어" pitchFamily="50" charset="-127"/>
              <a:ea typeface="나눔스퀘어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8DDA00-2D1D-446F-9319-E666D28D2DE5}"/>
                  </a:ext>
                </a:extLst>
              </p:cNvPr>
              <p:cNvSpPr txBox="1"/>
              <p:nvPr/>
            </p:nvSpPr>
            <p:spPr>
              <a:xfrm>
                <a:off x="2336731" y="4501112"/>
                <a:ext cx="485324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나눔스퀘어" pitchFamily="50" charset="-127"/>
                      </a:rPr>
                      <m:t>	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나눔스퀘어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나눔스퀘어" pitchFamily="50" charset="-127"/>
                      </a:rPr>
                      <m:t>+</m:t>
                    </m:r>
                  </m:oMath>
                </a14:m>
                <a:r>
                  <a:rPr lang="en-US" altLang="ko-KR" dirty="0">
                    <a:ea typeface="나눔스퀘어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나눔스퀘어" pitchFamily="50" charset="-127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</m:oMath>
                </a14:m>
                <a:r>
                  <a:rPr lang="en-US" altLang="ko-KR" dirty="0">
                    <a:ea typeface="나눔스퀘어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𝑖𝑝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나눔스퀘어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8DDA00-2D1D-446F-9319-E666D28D2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31" y="4501112"/>
                <a:ext cx="4853246" cy="39074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58B528-AD9B-4521-AC27-22FFDB12F843}"/>
                  </a:ext>
                </a:extLst>
              </p:cNvPr>
              <p:cNvSpPr txBox="1"/>
              <p:nvPr/>
            </p:nvSpPr>
            <p:spPr>
              <a:xfrm>
                <a:off x="1618725" y="5194325"/>
                <a:ext cx="79218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나눔스퀘어" pitchFamily="50" charset="-127"/>
                    <a:ea typeface="나눔스퀘어" pitchFamily="50" charset="-127"/>
                  </a:rPr>
                  <a:t>- </a:t>
                </a:r>
                <a:r>
                  <a:rPr lang="ko-KR" altLang="en-US" sz="1800" dirty="0">
                    <a:latin typeface="나눔스퀘어" pitchFamily="50" charset="-127"/>
                    <a:ea typeface="나눔스퀘어" pitchFamily="50" charset="-127"/>
                  </a:rPr>
                  <a:t>위의 회귀식의 </a:t>
                </a:r>
                <a:r>
                  <a:rPr lang="ko-KR" altLang="en-US" sz="1800" dirty="0">
                    <a:solidFill>
                      <a:srgbClr val="912E2C"/>
                    </a:solidFill>
                    <a:latin typeface="나눔스퀘어" pitchFamily="50" charset="-127"/>
                    <a:ea typeface="나눔스퀘어" pitchFamily="50" charset="-127"/>
                  </a:rPr>
                  <a:t>결정계수</a:t>
                </a:r>
                <a:r>
                  <a:rPr lang="en-US" altLang="ko-KR" sz="1800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dirty="0">
                    <a:latin typeface="나눔스퀘어" pitchFamily="50" charset="-127"/>
                    <a:ea typeface="나눔스퀘어" pitchFamily="50" charset="-127"/>
                  </a:rPr>
                  <a:t>) </a:t>
                </a:r>
                <a:r>
                  <a:rPr lang="ko-KR" altLang="en-US" sz="1800" dirty="0">
                    <a:latin typeface="나눔스퀘어" pitchFamily="50" charset="-127"/>
                    <a:ea typeface="나눔스퀘어" pitchFamily="50" charset="-127"/>
                  </a:rPr>
                  <a:t>값을 구해 </a:t>
                </a:r>
                <a:r>
                  <a:rPr lang="ko-KR" altLang="en-US" sz="1800" dirty="0" err="1">
                    <a:latin typeface="나눔스퀘어" pitchFamily="50" charset="-127"/>
                    <a:ea typeface="나눔스퀘어" pitchFamily="50" charset="-127"/>
                  </a:rPr>
                  <a:t>검정통계량</a:t>
                </a:r>
                <a:r>
                  <a:rPr lang="ko-KR" altLang="en-US" sz="1800" dirty="0">
                    <a:latin typeface="나눔스퀘어" pitchFamily="50" charset="-127"/>
                    <a:ea typeface="나눔스퀘어" pitchFamily="50" charset="-127"/>
                  </a:rPr>
                  <a:t> 계산</a:t>
                </a:r>
                <a:endParaRPr lang="en-US" altLang="ko-KR" sz="1800" dirty="0"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58B528-AD9B-4521-AC27-22FFDB12F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725" y="5194325"/>
                <a:ext cx="7921827" cy="369332"/>
              </a:xfrm>
              <a:prstGeom prst="rect">
                <a:avLst/>
              </a:prstGeom>
              <a:blipFill>
                <a:blip r:embed="rId6"/>
                <a:stretch>
                  <a:fillRect l="-693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7513EA-2CDB-4435-AB77-6839F7BEEFD9}"/>
                  </a:ext>
                </a:extLst>
              </p:cNvPr>
              <p:cNvSpPr txBox="1"/>
              <p:nvPr/>
            </p:nvSpPr>
            <p:spPr>
              <a:xfrm>
                <a:off x="2336731" y="5842431"/>
                <a:ext cx="4853246" cy="404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나눔스퀘어" pitchFamily="50" charset="-127"/>
                        </a:rPr>
                        <m:t>	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𝑠𝑡𝑎𝑡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  <a:ea typeface="나눔스퀘어" pitchFamily="50" charset="-127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나눔스퀘어" pitchFamily="50" charset="-127"/>
                        </a:rPr>
                        <m:t>𝑛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ea typeface="나눔스퀘어" pitchFamily="50" charset="-127"/>
                        </a:rPr>
                        <m:t> ~ 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−1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7513EA-2CDB-4435-AB77-6839F7BEE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31" y="5842431"/>
                <a:ext cx="4853246" cy="404406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그룹 31">
            <a:extLst>
              <a:ext uri="{FF2B5EF4-FFF2-40B4-BE49-F238E27FC236}">
                <a16:creationId xmlns:a16="http://schemas.microsoft.com/office/drawing/2014/main" id="{E08EA38D-B80E-4418-AAF1-40D19EB70038}"/>
              </a:ext>
            </a:extLst>
          </p:cNvPr>
          <p:cNvGrpSpPr/>
          <p:nvPr/>
        </p:nvGrpSpPr>
        <p:grpSpPr>
          <a:xfrm>
            <a:off x="1787424" y="4365531"/>
            <a:ext cx="5985127" cy="661910"/>
            <a:chOff x="611560" y="2204864"/>
            <a:chExt cx="7920880" cy="18002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746EFF8-8C55-4514-84F2-240BC06B9092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35" name="사각형: 둥근 모서리 41">
                <a:extLst>
                  <a:ext uri="{FF2B5EF4-FFF2-40B4-BE49-F238E27FC236}">
                    <a16:creationId xmlns:a16="http://schemas.microsoft.com/office/drawing/2014/main" id="{A686C29A-54F1-4725-A63F-4FCAA0341AD7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6C73C1A-F4D8-497C-B6B2-9B6B035808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16C8E9F-7E54-4D44-A3B6-E2547A6BBBF6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64293FF-3BF7-465A-8900-299BE79F02E5}"/>
              </a:ext>
            </a:extLst>
          </p:cNvPr>
          <p:cNvGrpSpPr/>
          <p:nvPr/>
        </p:nvGrpSpPr>
        <p:grpSpPr>
          <a:xfrm>
            <a:off x="1787424" y="5713679"/>
            <a:ext cx="5985127" cy="661910"/>
            <a:chOff x="611560" y="2204864"/>
            <a:chExt cx="7920880" cy="180020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18D2FC1-9D93-49F5-AC90-028646F3CA05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40" name="사각형: 둥근 모서리 41">
                <a:extLst>
                  <a:ext uri="{FF2B5EF4-FFF2-40B4-BE49-F238E27FC236}">
                    <a16:creationId xmlns:a16="http://schemas.microsoft.com/office/drawing/2014/main" id="{689FF172-3C03-45C0-8C58-BD67B026EC90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52C392B-ADA8-461B-B89D-B9A9D6997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1B8DF8C-7AC5-45C8-820D-AC0987598E78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8062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F648311-CA51-4211-B08E-F9C8DBB413DB}"/>
              </a:ext>
            </a:extLst>
          </p:cNvPr>
          <p:cNvSpPr txBox="1"/>
          <p:nvPr/>
        </p:nvSpPr>
        <p:spPr>
          <a:xfrm>
            <a:off x="484960" y="1105977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22">
            <a:extLst>
              <a:ext uri="{FF2B5EF4-FFF2-40B4-BE49-F238E27FC236}">
                <a16:creationId xmlns:a16="http://schemas.microsoft.com/office/drawing/2014/main" id="{1F588A35-6D7B-426F-965B-D988FC7433D2}"/>
              </a:ext>
            </a:extLst>
          </p:cNvPr>
          <p:cNvSpPr/>
          <p:nvPr/>
        </p:nvSpPr>
        <p:spPr>
          <a:xfrm>
            <a:off x="1026158" y="1930138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E88A78-13B6-4D04-8A25-41CF07BD2BB2}"/>
                  </a:ext>
                </a:extLst>
              </p:cNvPr>
              <p:cNvSpPr txBox="1"/>
              <p:nvPr/>
            </p:nvSpPr>
            <p:spPr>
              <a:xfrm>
                <a:off x="1197608" y="2094522"/>
                <a:ext cx="6939526" cy="881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등분산성을 지님</a:t>
                </a:r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등분산성을 지니지 않음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E88A78-13B6-4D04-8A25-41CF07BD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608" y="2094522"/>
                <a:ext cx="6939526" cy="88197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3628E346-E0AF-4A46-B80D-107C0E3E2D69}"/>
              </a:ext>
            </a:extLst>
          </p:cNvPr>
          <p:cNvSpPr/>
          <p:nvPr/>
        </p:nvSpPr>
        <p:spPr>
          <a:xfrm>
            <a:off x="1102324" y="16781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961AC-4B92-4025-95D8-8E1EB0DEBBED}"/>
              </a:ext>
            </a:extLst>
          </p:cNvPr>
          <p:cNvSpPr txBox="1"/>
          <p:nvPr/>
        </p:nvSpPr>
        <p:spPr>
          <a:xfrm>
            <a:off x="1026158" y="3356992"/>
            <a:ext cx="6756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BP(Breusch-Pagan) test 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sz="2000" dirty="0" err="1">
                <a:latin typeface="나눔스퀘어" pitchFamily="50" charset="-127"/>
                <a:ea typeface="나눔스퀘어" pitchFamily="50" charset="-127"/>
              </a:rPr>
              <a:t>가능도비검정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 기반으로 추정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7897E-46E1-4A8F-804C-88EB7F471A06}"/>
              </a:ext>
            </a:extLst>
          </p:cNvPr>
          <p:cNvSpPr txBox="1"/>
          <p:nvPr/>
        </p:nvSpPr>
        <p:spPr>
          <a:xfrm>
            <a:off x="1120883" y="1649957"/>
            <a:ext cx="798716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33B4C8-D8C2-4C31-8860-48B4B12ACC50}"/>
              </a:ext>
            </a:extLst>
          </p:cNvPr>
          <p:cNvSpPr txBox="1"/>
          <p:nvPr/>
        </p:nvSpPr>
        <p:spPr>
          <a:xfrm>
            <a:off x="1533000" y="3824335"/>
            <a:ext cx="649538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단점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 err="1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비선형</a:t>
            </a: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적인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결합으로 이루어진 이분산성은 파악 불가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            샘플이 </a:t>
            </a:r>
            <a:r>
              <a:rPr lang="ko-KR" altLang="en-US" dirty="0" err="1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대표본</a:t>
            </a: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일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때에만 사용 가능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110D0E-3145-490A-AE7D-83E0BBD9D074}"/>
                  </a:ext>
                </a:extLst>
              </p:cNvPr>
              <p:cNvSpPr txBox="1"/>
              <p:nvPr/>
            </p:nvSpPr>
            <p:spPr>
              <a:xfrm>
                <a:off x="1115616" y="4875448"/>
                <a:ext cx="4032448" cy="508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𝑠𝑡𝑎𝑡</m:t>
                          </m:r>
                        </m:sub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latin typeface="Cambria Math" panose="02040503050406030204" pitchFamily="18" charset="0"/>
                          <a:ea typeface="나눔스퀘어" pitchFamily="50" charset="-127"/>
                        </a:rPr>
                        <m:t>&gt; </m:t>
                      </m:r>
                      <m:sSubSup>
                        <m:sSubSup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𝑝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−1, 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𝛼</m:t>
                          </m:r>
                        </m:sub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나눔스퀘어" pitchFamily="50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110D0E-3145-490A-AE7D-83E0BBD9D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875448"/>
                <a:ext cx="4032448" cy="508473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E7073D4-46C9-4641-8658-1AC44EAD09FB}"/>
              </a:ext>
            </a:extLst>
          </p:cNvPr>
          <p:cNvSpPr txBox="1"/>
          <p:nvPr/>
        </p:nvSpPr>
        <p:spPr>
          <a:xfrm>
            <a:off x="2201451" y="5536183"/>
            <a:ext cx="363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</a:t>
            </a:r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</a:t>
            </a:r>
            <a:endParaRPr lang="ko-KR" altLang="en-US" dirty="0">
              <a:solidFill>
                <a:srgbClr val="912E2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E8558A-6C5D-48F7-AADF-1EFD7453006B}"/>
              </a:ext>
            </a:extLst>
          </p:cNvPr>
          <p:cNvSpPr txBox="1"/>
          <p:nvPr/>
        </p:nvSpPr>
        <p:spPr>
          <a:xfrm>
            <a:off x="1404125" y="4860449"/>
            <a:ext cx="85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i="1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</a:t>
            </a:r>
            <a:endParaRPr lang="ko-KR" altLang="en-US" sz="3200" i="1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7BAAE4D-0257-4F0B-BD8A-D2FEB77F9AC1}"/>
              </a:ext>
            </a:extLst>
          </p:cNvPr>
          <p:cNvGrpSpPr/>
          <p:nvPr/>
        </p:nvGrpSpPr>
        <p:grpSpPr>
          <a:xfrm rot="5400000" flipH="1">
            <a:off x="4620830" y="1928059"/>
            <a:ext cx="185136" cy="6618540"/>
            <a:chOff x="5582735" y="38516"/>
            <a:chExt cx="114680" cy="407250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2828A52-C9DC-49D1-ADAB-37F7BA2AAC0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546480" y="2074771"/>
              <a:ext cx="4072509" cy="0"/>
            </a:xfrm>
            <a:prstGeom prst="line">
              <a:avLst/>
            </a:prstGeom>
            <a:ln>
              <a:solidFill>
                <a:srgbClr val="2B35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51271D-BB48-4F14-B3E6-86C1BA96BCDF}"/>
                </a:ext>
              </a:extLst>
            </p:cNvPr>
            <p:cNvSpPr/>
            <p:nvPr/>
          </p:nvSpPr>
          <p:spPr>
            <a:xfrm>
              <a:off x="5582735" y="38516"/>
              <a:ext cx="114680" cy="117231"/>
            </a:xfrm>
            <a:prstGeom prst="rect">
              <a:avLst/>
            </a:prstGeom>
            <a:solidFill>
              <a:srgbClr val="2B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C0D6300-0C74-4273-B6C4-33E7D2737C34}"/>
              </a:ext>
            </a:extLst>
          </p:cNvPr>
          <p:cNvSpPr txBox="1"/>
          <p:nvPr/>
        </p:nvSpPr>
        <p:spPr>
          <a:xfrm>
            <a:off x="2201451" y="6064121"/>
            <a:ext cx="363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이분산성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존재</a:t>
            </a:r>
          </a:p>
        </p:txBody>
      </p:sp>
      <p:sp>
        <p:nvSpPr>
          <p:cNvPr id="44" name="화살표: 오른쪽 41">
            <a:extLst>
              <a:ext uri="{FF2B5EF4-FFF2-40B4-BE49-F238E27FC236}">
                <a16:creationId xmlns:a16="http://schemas.microsoft.com/office/drawing/2014/main" id="{7ABD4508-09C0-4A08-921B-9F23FD947F64}"/>
              </a:ext>
            </a:extLst>
          </p:cNvPr>
          <p:cNvSpPr/>
          <p:nvPr/>
        </p:nvSpPr>
        <p:spPr>
          <a:xfrm>
            <a:off x="1594610" y="5529139"/>
            <a:ext cx="470171" cy="38342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  <a:gs pos="71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1">
            <a:extLst>
              <a:ext uri="{FF2B5EF4-FFF2-40B4-BE49-F238E27FC236}">
                <a16:creationId xmlns:a16="http://schemas.microsoft.com/office/drawing/2014/main" id="{A02E1670-A36E-4B5D-B4F5-32C053F37B01}"/>
              </a:ext>
            </a:extLst>
          </p:cNvPr>
          <p:cNvSpPr/>
          <p:nvPr/>
        </p:nvSpPr>
        <p:spPr>
          <a:xfrm>
            <a:off x="1594610" y="6057077"/>
            <a:ext cx="470171" cy="38342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  <a:gs pos="71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1">
            <a:extLst>
              <a:ext uri="{FF2B5EF4-FFF2-40B4-BE49-F238E27FC236}">
                <a16:creationId xmlns:a16="http://schemas.microsoft.com/office/drawing/2014/main" id="{181F6021-8A60-4F2C-BF02-A8FF4CD6AAE5}"/>
              </a:ext>
            </a:extLst>
          </p:cNvPr>
          <p:cNvSpPr/>
          <p:nvPr/>
        </p:nvSpPr>
        <p:spPr>
          <a:xfrm>
            <a:off x="1594610" y="5524847"/>
            <a:ext cx="470171" cy="38342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  <a:gs pos="71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789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5F15DD7-B5B2-4316-8C03-CE302E660A66}"/>
              </a:ext>
            </a:extLst>
          </p:cNvPr>
          <p:cNvSpPr txBox="1"/>
          <p:nvPr/>
        </p:nvSpPr>
        <p:spPr>
          <a:xfrm>
            <a:off x="827584" y="1645516"/>
            <a:ext cx="77932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변환함으로써 </a:t>
            </a:r>
            <a:r>
              <a:rPr lang="ko-KR" altLang="en-US" dirty="0" err="1">
                <a:solidFill>
                  <a:srgbClr val="953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등분산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혹은 </a:t>
            </a:r>
            <a:r>
              <a:rPr lang="ko-KR" altLang="en-US" dirty="0">
                <a:solidFill>
                  <a:srgbClr val="953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해결해주는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040AFD0-41E3-4A24-AB33-561A83600197}"/>
              </a:ext>
            </a:extLst>
          </p:cNvPr>
          <p:cNvSpPr/>
          <p:nvPr/>
        </p:nvSpPr>
        <p:spPr>
          <a:xfrm>
            <a:off x="1331640" y="3436128"/>
            <a:ext cx="2592288" cy="2520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5AC373-9716-42B2-9EF7-77EF7360B6CD}"/>
              </a:ext>
            </a:extLst>
          </p:cNvPr>
          <p:cNvSpPr txBox="1"/>
          <p:nvPr/>
        </p:nvSpPr>
        <p:spPr>
          <a:xfrm>
            <a:off x="1331640" y="4100752"/>
            <a:ext cx="2592288" cy="11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Box-Cox</a:t>
            </a: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Transformation</a:t>
            </a:r>
            <a:endParaRPr lang="ko-KR" alt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D95AF40-29F6-426F-A50F-A193132A0E49}"/>
              </a:ext>
            </a:extLst>
          </p:cNvPr>
          <p:cNvSpPr/>
          <p:nvPr/>
        </p:nvSpPr>
        <p:spPr>
          <a:xfrm>
            <a:off x="5358140" y="3436128"/>
            <a:ext cx="2592288" cy="2520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D318F-8017-43F5-879A-97516EF13DD9}"/>
              </a:ext>
            </a:extLst>
          </p:cNvPr>
          <p:cNvSpPr txBox="1"/>
          <p:nvPr/>
        </p:nvSpPr>
        <p:spPr>
          <a:xfrm>
            <a:off x="5358140" y="4094272"/>
            <a:ext cx="2592288" cy="11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Yeo-Johnson</a:t>
            </a: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Transformation</a:t>
            </a:r>
            <a:endParaRPr lang="ko-KR" alt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1795D-5BFD-4A75-B873-CB7340AF4CA2}"/>
              </a:ext>
            </a:extLst>
          </p:cNvPr>
          <p:cNvSpPr txBox="1"/>
          <p:nvPr/>
        </p:nvSpPr>
        <p:spPr>
          <a:xfrm>
            <a:off x="484960" y="111545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처방 </a:t>
            </a:r>
            <a:r>
              <a:rPr lang="en-US" altLang="ko-KR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변환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8AD30-AECF-44B7-80F9-C8EAF8AB8ED4}"/>
              </a:ext>
            </a:extLst>
          </p:cNvPr>
          <p:cNvSpPr txBox="1"/>
          <p:nvPr/>
        </p:nvSpPr>
        <p:spPr>
          <a:xfrm>
            <a:off x="827584" y="2274133"/>
            <a:ext cx="560356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통계적인 검정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 구한다는 점에서 효율적</a:t>
            </a:r>
          </a:p>
        </p:txBody>
      </p:sp>
    </p:spTree>
    <p:extLst>
      <p:ext uri="{BB962C8B-B14F-4D97-AF65-F5344CB8AC3E}">
        <p14:creationId xmlns:p14="http://schemas.microsoft.com/office/powerpoint/2010/main" val="1705991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EFEF865-5844-418A-ADFD-1324644D3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6" y="3185252"/>
            <a:ext cx="3670929" cy="2936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D4FBA-9CBB-4B84-B7C4-B7FA31000407}"/>
                  </a:ext>
                </a:extLst>
              </p:cNvPr>
              <p:cNvSpPr txBox="1"/>
              <p:nvPr/>
            </p:nvSpPr>
            <p:spPr>
              <a:xfrm>
                <a:off x="3134940" y="1848638"/>
                <a:ext cx="2954591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ℷ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ℷ</m:t>
                                  </m:r>
                                </m:den>
                              </m:f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ℷ≠0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fun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ℷ=0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D4FBA-9CBB-4B84-B7C4-B7FA31000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940" y="1848638"/>
                <a:ext cx="2954591" cy="1025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A64211D-69CA-4A9F-97E5-4302FB5175CF}"/>
              </a:ext>
            </a:extLst>
          </p:cNvPr>
          <p:cNvSpPr txBox="1"/>
          <p:nvPr/>
        </p:nvSpPr>
        <p:spPr>
          <a:xfrm>
            <a:off x="4482114" y="3259306"/>
            <a:ext cx="373770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78A24-A860-41E4-80DE-1D5B1E46FA7A}"/>
              </a:ext>
            </a:extLst>
          </p:cNvPr>
          <p:cNvSpPr txBox="1"/>
          <p:nvPr/>
        </p:nvSpPr>
        <p:spPr>
          <a:xfrm>
            <a:off x="4482114" y="5090645"/>
            <a:ext cx="417646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때에만 사용할 수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F46B9-B781-4B68-8924-D76578BE119C}"/>
              </a:ext>
            </a:extLst>
          </p:cNvPr>
          <p:cNvSpPr txBox="1"/>
          <p:nvPr/>
        </p:nvSpPr>
        <p:spPr>
          <a:xfrm>
            <a:off x="484960" y="111545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Box-Cox Transformation</a:t>
            </a:r>
            <a:endParaRPr lang="ko-KR" altLang="en-US" b="1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9D8EAF-5537-4EBF-97C1-FCC4AE4CD067}"/>
              </a:ext>
            </a:extLst>
          </p:cNvPr>
          <p:cNvGrpSpPr/>
          <p:nvPr/>
        </p:nvGrpSpPr>
        <p:grpSpPr>
          <a:xfrm>
            <a:off x="1619672" y="1699560"/>
            <a:ext cx="5985127" cy="1308598"/>
            <a:chOff x="611560" y="2204864"/>
            <a:chExt cx="7920880" cy="18002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43DDEE7-1F5E-4B69-8619-9638BCEBBDF5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27" name="사각형: 둥근 모서리 41">
                <a:extLst>
                  <a:ext uri="{FF2B5EF4-FFF2-40B4-BE49-F238E27FC236}">
                    <a16:creationId xmlns:a16="http://schemas.microsoft.com/office/drawing/2014/main" id="{391D9D37-F002-4A91-8F00-1F51BEBB240F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501F4EC-A58B-4AB9-A8AE-4150EE211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44DE692-9C53-41FD-B503-39E926553CB0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2B7FACFC-1CDB-4F7B-947A-2CDA73E40A36}"/>
              </a:ext>
            </a:extLst>
          </p:cNvPr>
          <p:cNvSpPr/>
          <p:nvPr/>
        </p:nvSpPr>
        <p:spPr>
          <a:xfrm>
            <a:off x="3100090" y="5713794"/>
            <a:ext cx="212924" cy="212924"/>
          </a:xfrm>
          <a:prstGeom prst="ellipse">
            <a:avLst/>
          </a:prstGeom>
          <a:solidFill>
            <a:srgbClr val="9537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22">
            <a:extLst>
              <a:ext uri="{FF2B5EF4-FFF2-40B4-BE49-F238E27FC236}">
                <a16:creationId xmlns:a16="http://schemas.microsoft.com/office/drawing/2014/main" id="{FA2DF85D-B539-410D-9231-2D89B407EB5B}"/>
              </a:ext>
            </a:extLst>
          </p:cNvPr>
          <p:cNvSpPr/>
          <p:nvPr/>
        </p:nvSpPr>
        <p:spPr>
          <a:xfrm flipV="1">
            <a:off x="2843808" y="6061319"/>
            <a:ext cx="2772941" cy="4469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E9E72-A734-49FF-A353-C942C2F5BA48}"/>
              </a:ext>
            </a:extLst>
          </p:cNvPr>
          <p:cNvSpPr txBox="1"/>
          <p:nvPr/>
        </p:nvSpPr>
        <p:spPr>
          <a:xfrm>
            <a:off x="2843808" y="6115495"/>
            <a:ext cx="277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가능도를 최대로 하는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lambda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DF0A90-5529-454F-A4DA-7F8F2EB2A8E8}"/>
              </a:ext>
            </a:extLst>
          </p:cNvPr>
          <p:cNvCxnSpPr/>
          <p:nvPr/>
        </p:nvCxnSpPr>
        <p:spPr>
          <a:xfrm>
            <a:off x="3203848" y="5926718"/>
            <a:ext cx="0" cy="188777"/>
          </a:xfrm>
          <a:prstGeom prst="straightConnector1">
            <a:avLst/>
          </a:prstGeom>
          <a:ln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4959645-2571-48A2-97F2-2CA4EE934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234" y="3742168"/>
            <a:ext cx="3416149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7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7CF8540-B004-4475-A45C-465D562EE17B}"/>
              </a:ext>
            </a:extLst>
          </p:cNvPr>
          <p:cNvSpPr txBox="1"/>
          <p:nvPr/>
        </p:nvSpPr>
        <p:spPr>
          <a:xfrm>
            <a:off x="484960" y="111545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Yeo-Johnson Transformation</a:t>
            </a:r>
            <a:endParaRPr lang="ko-KR" altLang="en-US" b="1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95178E-8BDE-4A41-AAD6-37A383EDD9FE}"/>
                  </a:ext>
                </a:extLst>
              </p:cNvPr>
              <p:cNvSpPr txBox="1"/>
              <p:nvPr/>
            </p:nvSpPr>
            <p:spPr>
              <a:xfrm>
                <a:off x="1917299" y="2220655"/>
                <a:ext cx="5372946" cy="18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ℷ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ℷ</m:t>
                                  </m:r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ℷ≠0,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ℷ=0,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((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ℷ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ℷ</m:t>
                                  </m:r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ℷ≠2,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ℷ=2,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95178E-8BDE-4A41-AAD6-37A383EDD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299" y="2220655"/>
                <a:ext cx="5372946" cy="1809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A43B864A-BE80-4B9E-8741-2906F5F9FC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6" t="65720" r="57617" b="28534"/>
          <a:stretch/>
        </p:blipFill>
        <p:spPr>
          <a:xfrm>
            <a:off x="1261582" y="5301208"/>
            <a:ext cx="6620835" cy="562066"/>
          </a:xfrm>
          <a:prstGeom prst="rect">
            <a:avLst/>
          </a:prstGeom>
        </p:spPr>
      </p:pic>
      <p:sp>
        <p:nvSpPr>
          <p:cNvPr id="7" name="사각형: 둥근 모서리 41">
            <a:extLst>
              <a:ext uri="{FF2B5EF4-FFF2-40B4-BE49-F238E27FC236}">
                <a16:creationId xmlns:a16="http://schemas.microsoft.com/office/drawing/2014/main" id="{56F381F6-01B9-48FA-8A7D-B6311EB7AC4F}"/>
              </a:ext>
            </a:extLst>
          </p:cNvPr>
          <p:cNvSpPr/>
          <p:nvPr/>
        </p:nvSpPr>
        <p:spPr>
          <a:xfrm>
            <a:off x="1611209" y="1957137"/>
            <a:ext cx="5985127" cy="240796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24E44-EF6E-4B19-A6AF-65280BA2BE6D}"/>
              </a:ext>
            </a:extLst>
          </p:cNvPr>
          <p:cNvSpPr txBox="1"/>
          <p:nvPr/>
        </p:nvSpPr>
        <p:spPr>
          <a:xfrm>
            <a:off x="1261582" y="485454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- R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1ECD9C4-32F6-4D34-A9F1-BC2E81599EE0}"/>
              </a:ext>
            </a:extLst>
          </p:cNvPr>
          <p:cNvCxnSpPr>
            <a:cxnSpLocks/>
          </p:cNvCxnSpPr>
          <p:nvPr/>
        </p:nvCxnSpPr>
        <p:spPr>
          <a:xfrm>
            <a:off x="1947513" y="1957137"/>
            <a:ext cx="1033795" cy="0"/>
          </a:xfrm>
          <a:prstGeom prst="line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BCE4DE3-2C83-434B-B713-3B43B1382512}"/>
              </a:ext>
            </a:extLst>
          </p:cNvPr>
          <p:cNvCxnSpPr>
            <a:cxnSpLocks/>
          </p:cNvCxnSpPr>
          <p:nvPr/>
        </p:nvCxnSpPr>
        <p:spPr>
          <a:xfrm>
            <a:off x="5835945" y="4365104"/>
            <a:ext cx="1033795" cy="0"/>
          </a:xfrm>
          <a:prstGeom prst="line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74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756" y="2871790"/>
            <a:ext cx="4392488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정규성 진단과 처방</a:t>
            </a:r>
            <a:endParaRPr lang="en-US" altLang="ko-KR" sz="32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952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7200" b="1" spc="300" dirty="0">
              <a:solidFill>
                <a:srgbClr val="28517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407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03E36-4A22-4F74-A532-A1D775D81032}"/>
                  </a:ext>
                </a:extLst>
              </p:cNvPr>
              <p:cNvSpPr txBox="1"/>
              <p:nvPr/>
            </p:nvSpPr>
            <p:spPr>
              <a:xfrm>
                <a:off x="955176" y="1518636"/>
                <a:ext cx="7793288" cy="50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점들이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에</m:t>
                    </m:r>
                  </m:oMath>
                </a14:m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가까우면 </a:t>
                </a:r>
                <a:r>
                  <a:rPr lang="ko-KR" altLang="en-US" sz="20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정규성</a:t>
                </a:r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만족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03E36-4A22-4F74-A532-A1D775D8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76" y="1518636"/>
                <a:ext cx="7793288" cy="508088"/>
              </a:xfrm>
              <a:prstGeom prst="rect">
                <a:avLst/>
              </a:prstGeom>
              <a:blipFill>
                <a:blip r:embed="rId3"/>
                <a:stretch>
                  <a:fillRect l="-861" b="-216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7B52D6A-07D2-459E-B51C-08ACCDC1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6268" y="2153976"/>
            <a:ext cx="5991463" cy="386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72BE42-7D6B-46E4-84DF-21D5D42B4424}"/>
              </a:ext>
            </a:extLst>
          </p:cNvPr>
          <p:cNvSpPr txBox="1"/>
          <p:nvPr/>
        </p:nvSpPr>
        <p:spPr>
          <a:xfrm>
            <a:off x="484960" y="109850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Normal QQ Plot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650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B52D6A-07D2-459E-B51C-08ACCDC17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6268" y="2492896"/>
            <a:ext cx="5991463" cy="3863762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DD288B9-EAAD-43B8-BB3F-A189886FB2DE}"/>
              </a:ext>
            </a:extLst>
          </p:cNvPr>
          <p:cNvSpPr/>
          <p:nvPr/>
        </p:nvSpPr>
        <p:spPr>
          <a:xfrm>
            <a:off x="467544" y="2348880"/>
            <a:ext cx="8676456" cy="4104456"/>
          </a:xfrm>
          <a:custGeom>
            <a:avLst/>
            <a:gdLst>
              <a:gd name="connsiteX0" fmla="*/ 1728192 w 8676456"/>
              <a:gd name="connsiteY0" fmla="*/ 2079862 h 4104456"/>
              <a:gd name="connsiteX1" fmla="*/ 1728192 w 8676456"/>
              <a:gd name="connsiteY1" fmla="*/ 3780718 h 4104456"/>
              <a:gd name="connsiteX2" fmla="*/ 3960440 w 8676456"/>
              <a:gd name="connsiteY2" fmla="*/ 3780718 h 4104456"/>
              <a:gd name="connsiteX3" fmla="*/ 3960440 w 8676456"/>
              <a:gd name="connsiteY3" fmla="*/ 2079862 h 4104456"/>
              <a:gd name="connsiteX4" fmla="*/ 4968552 w 8676456"/>
              <a:gd name="connsiteY4" fmla="*/ 72008 h 4104456"/>
              <a:gd name="connsiteX5" fmla="*/ 4968552 w 8676456"/>
              <a:gd name="connsiteY5" fmla="*/ 1772864 h 4104456"/>
              <a:gd name="connsiteX6" fmla="*/ 6984776 w 8676456"/>
              <a:gd name="connsiteY6" fmla="*/ 1772864 h 4104456"/>
              <a:gd name="connsiteX7" fmla="*/ 6984776 w 8676456"/>
              <a:gd name="connsiteY7" fmla="*/ 72008 h 4104456"/>
              <a:gd name="connsiteX8" fmla="*/ 1224136 w 8676456"/>
              <a:gd name="connsiteY8" fmla="*/ 72008 h 4104456"/>
              <a:gd name="connsiteX9" fmla="*/ 1224136 w 8676456"/>
              <a:gd name="connsiteY9" fmla="*/ 1772864 h 4104456"/>
              <a:gd name="connsiteX10" fmla="*/ 3168352 w 8676456"/>
              <a:gd name="connsiteY10" fmla="*/ 1772864 h 4104456"/>
              <a:gd name="connsiteX11" fmla="*/ 3168352 w 8676456"/>
              <a:gd name="connsiteY11" fmla="*/ 72008 h 4104456"/>
              <a:gd name="connsiteX12" fmla="*/ 0 w 8676456"/>
              <a:gd name="connsiteY12" fmla="*/ 0 h 4104456"/>
              <a:gd name="connsiteX13" fmla="*/ 8676456 w 8676456"/>
              <a:gd name="connsiteY13" fmla="*/ 0 h 4104456"/>
              <a:gd name="connsiteX14" fmla="*/ 8676456 w 8676456"/>
              <a:gd name="connsiteY14" fmla="*/ 4104456 h 4104456"/>
              <a:gd name="connsiteX15" fmla="*/ 0 w 8676456"/>
              <a:gd name="connsiteY15" fmla="*/ 4104456 h 410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76456" h="4104456">
                <a:moveTo>
                  <a:pt x="1728192" y="2079862"/>
                </a:moveTo>
                <a:lnTo>
                  <a:pt x="1728192" y="3780718"/>
                </a:lnTo>
                <a:lnTo>
                  <a:pt x="3960440" y="3780718"/>
                </a:lnTo>
                <a:lnTo>
                  <a:pt x="3960440" y="2079862"/>
                </a:lnTo>
                <a:close/>
                <a:moveTo>
                  <a:pt x="4968552" y="72008"/>
                </a:moveTo>
                <a:lnTo>
                  <a:pt x="4968552" y="1772864"/>
                </a:lnTo>
                <a:lnTo>
                  <a:pt x="6984776" y="1772864"/>
                </a:lnTo>
                <a:lnTo>
                  <a:pt x="6984776" y="72008"/>
                </a:lnTo>
                <a:close/>
                <a:moveTo>
                  <a:pt x="1224136" y="72008"/>
                </a:moveTo>
                <a:lnTo>
                  <a:pt x="1224136" y="1772864"/>
                </a:lnTo>
                <a:lnTo>
                  <a:pt x="3168352" y="1772864"/>
                </a:lnTo>
                <a:lnTo>
                  <a:pt x="3168352" y="72008"/>
                </a:lnTo>
                <a:close/>
                <a:moveTo>
                  <a:pt x="0" y="0"/>
                </a:moveTo>
                <a:lnTo>
                  <a:pt x="8676456" y="0"/>
                </a:lnTo>
                <a:lnTo>
                  <a:pt x="8676456" y="4104456"/>
                </a:lnTo>
                <a:lnTo>
                  <a:pt x="0" y="410445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1C42E2-BB44-4712-BC65-CE3F59BC76EB}"/>
              </a:ext>
            </a:extLst>
          </p:cNvPr>
          <p:cNvSpPr/>
          <p:nvPr/>
        </p:nvSpPr>
        <p:spPr>
          <a:xfrm>
            <a:off x="1560244" y="2492896"/>
            <a:ext cx="2016224" cy="1700856"/>
          </a:xfrm>
          <a:prstGeom prst="rect">
            <a:avLst/>
          </a:prstGeom>
          <a:noFill/>
          <a:ln w="38100">
            <a:solidFill>
              <a:srgbClr val="912E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F6554F-C27F-41AF-95D9-B974C3BC7FC2}"/>
              </a:ext>
            </a:extLst>
          </p:cNvPr>
          <p:cNvSpPr/>
          <p:nvPr/>
        </p:nvSpPr>
        <p:spPr>
          <a:xfrm>
            <a:off x="5436096" y="2461050"/>
            <a:ext cx="2016224" cy="170085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2DC892-E3D8-47D3-B900-63FBE492C2D7}"/>
              </a:ext>
            </a:extLst>
          </p:cNvPr>
          <p:cNvSpPr/>
          <p:nvPr/>
        </p:nvSpPr>
        <p:spPr>
          <a:xfrm>
            <a:off x="2267744" y="4509120"/>
            <a:ext cx="2016224" cy="170085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4674E2-8E38-4CB5-A948-1A5BA0AEF699}"/>
                  </a:ext>
                </a:extLst>
              </p:cNvPr>
              <p:cNvSpPr txBox="1"/>
              <p:nvPr/>
            </p:nvSpPr>
            <p:spPr>
              <a:xfrm>
                <a:off x="952176" y="1514376"/>
                <a:ext cx="7793288" cy="50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점들이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에</m:t>
                    </m:r>
                  </m:oMath>
                </a14:m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가까우면 </a:t>
                </a:r>
                <a:r>
                  <a:rPr lang="ko-KR" altLang="en-US" sz="20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정규성</a:t>
                </a:r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만족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4674E2-8E38-4CB5-A948-1A5BA0AEF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76" y="1514376"/>
                <a:ext cx="7793288" cy="508088"/>
              </a:xfrm>
              <a:prstGeom prst="rect">
                <a:avLst/>
              </a:prstGeom>
              <a:blipFill>
                <a:blip r:embed="rId5"/>
                <a:stretch>
                  <a:fillRect l="-782" b="-20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사각형: 둥근 모서리 22">
            <a:extLst>
              <a:ext uri="{FF2B5EF4-FFF2-40B4-BE49-F238E27FC236}">
                <a16:creationId xmlns:a16="http://schemas.microsoft.com/office/drawing/2014/main" id="{668A90C6-80C4-4420-8FB7-81357948F33A}"/>
              </a:ext>
            </a:extLst>
          </p:cNvPr>
          <p:cNvSpPr/>
          <p:nvPr/>
        </p:nvSpPr>
        <p:spPr>
          <a:xfrm>
            <a:off x="4700039" y="4683498"/>
            <a:ext cx="3366628" cy="107599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416C7-34FF-40B3-845C-45A999398A63}"/>
              </a:ext>
            </a:extLst>
          </p:cNvPr>
          <p:cNvSpPr txBox="1"/>
          <p:nvPr/>
        </p:nvSpPr>
        <p:spPr>
          <a:xfrm>
            <a:off x="4805773" y="4898331"/>
            <a:ext cx="336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정규성 만족하지 않는 그래프 중 가장 흔하게 나타나는 모양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23A0A63-8043-419E-B39E-1F54F5E7F568}"/>
              </a:ext>
            </a:extLst>
          </p:cNvPr>
          <p:cNvCxnSpPr>
            <a:stCxn id="15" idx="2"/>
          </p:cNvCxnSpPr>
          <p:nvPr/>
        </p:nvCxnSpPr>
        <p:spPr>
          <a:xfrm>
            <a:off x="6444208" y="4161906"/>
            <a:ext cx="0" cy="55343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DB527B6-509F-450B-A8BF-1CD311A6BD84}"/>
              </a:ext>
            </a:extLst>
          </p:cNvPr>
          <p:cNvCxnSpPr>
            <a:cxnSpLocks/>
          </p:cNvCxnSpPr>
          <p:nvPr/>
        </p:nvCxnSpPr>
        <p:spPr>
          <a:xfrm>
            <a:off x="4243771" y="5192775"/>
            <a:ext cx="45626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5553A4-7EE8-48C5-89C3-378CD9186D3A}"/>
              </a:ext>
            </a:extLst>
          </p:cNvPr>
          <p:cNvSpPr txBox="1"/>
          <p:nvPr/>
        </p:nvSpPr>
        <p:spPr>
          <a:xfrm>
            <a:off x="484960" y="109850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Normal QQ Plot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86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V="1">
            <a:off x="22628" y="764704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793D13-98CC-4B40-8031-76FF6FB44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B630D25-2A81-4601-A5E7-A7EEA3C86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C803014-F811-43E5-929B-E3E34730E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B24163D1-3237-4319-B55F-994F10FFD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4ED05C-6BCC-4C28-BCE2-9E35C167F5C2}"/>
              </a:ext>
            </a:extLst>
          </p:cNvPr>
          <p:cNvSpPr txBox="1"/>
          <p:nvPr/>
        </p:nvSpPr>
        <p:spPr>
          <a:xfrm>
            <a:off x="488060" y="109576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회귀분석이란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EAC86-7E24-48A5-AE67-2735285ABC11}"/>
              </a:ext>
            </a:extLst>
          </p:cNvPr>
          <p:cNvSpPr txBox="1"/>
          <p:nvPr/>
        </p:nvSpPr>
        <p:spPr>
          <a:xfrm>
            <a:off x="944032" y="1694471"/>
            <a:ext cx="684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설명변수 </a:t>
            </a:r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종속변수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관계를 표현한 식을 찾는 것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B7BB8C5-E50D-4953-962E-CEA90B5A27B7}"/>
              </a:ext>
            </a:extLst>
          </p:cNvPr>
          <p:cNvGrpSpPr/>
          <p:nvPr/>
        </p:nvGrpSpPr>
        <p:grpSpPr>
          <a:xfrm>
            <a:off x="1315180" y="2669028"/>
            <a:ext cx="6502096" cy="945320"/>
            <a:chOff x="611560" y="2204864"/>
            <a:chExt cx="7920880" cy="18002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BEEB74D-E02C-43E9-AAE2-49B2400994CF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A1168102-2C30-4A08-A403-7C7B69B4980D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9FCB0A2-D5C6-4E4E-B297-3214FFBC8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881C0D0-DF71-444C-AC6C-799618DD686E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214D51-8730-4FC7-A3D7-F4C828AA3F32}"/>
              </a:ext>
            </a:extLst>
          </p:cNvPr>
          <p:cNvSpPr/>
          <p:nvPr/>
        </p:nvSpPr>
        <p:spPr>
          <a:xfrm>
            <a:off x="1565310" y="2365326"/>
            <a:ext cx="1332148" cy="303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단순선형회귀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CCEB2E-A6F5-4D21-A521-70EC2432F6C3}"/>
                  </a:ext>
                </a:extLst>
              </p:cNvPr>
              <p:cNvSpPr txBox="1"/>
              <p:nvPr/>
            </p:nvSpPr>
            <p:spPr>
              <a:xfrm>
                <a:off x="1627046" y="2958003"/>
                <a:ext cx="19631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CCEB2E-A6F5-4D21-A521-70EC2432F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046" y="2958003"/>
                <a:ext cx="1963165" cy="276999"/>
              </a:xfrm>
              <a:prstGeom prst="rect">
                <a:avLst/>
              </a:prstGeom>
              <a:blipFill>
                <a:blip r:embed="rId3"/>
                <a:stretch>
                  <a:fillRect l="-1863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4ADDCBF9-52BA-47D9-A6C4-F2F48CE593E9}"/>
              </a:ext>
            </a:extLst>
          </p:cNvPr>
          <p:cNvGrpSpPr/>
          <p:nvPr/>
        </p:nvGrpSpPr>
        <p:grpSpPr>
          <a:xfrm>
            <a:off x="1315180" y="4969321"/>
            <a:ext cx="6502096" cy="945320"/>
            <a:chOff x="611560" y="2204864"/>
            <a:chExt cx="7920880" cy="1800200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6B8C50F-095B-43AF-A5D1-44926725D1BA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0130772-D16D-44DD-9A73-7CAAA20AB914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1BDC6B55-B76E-4739-BBE5-7C8F5F225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B58676E-696F-4E2F-B63D-DE23BEA4D127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95E1A-DBF9-458F-BE78-CBD94BDFDFA7}"/>
              </a:ext>
            </a:extLst>
          </p:cNvPr>
          <p:cNvSpPr/>
          <p:nvPr/>
        </p:nvSpPr>
        <p:spPr>
          <a:xfrm>
            <a:off x="1565310" y="4656982"/>
            <a:ext cx="1332148" cy="303701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다중선형회귀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9F33F-210C-4D9F-8D14-FFE42DACD468}"/>
                  </a:ext>
                </a:extLst>
              </p:cNvPr>
              <p:cNvSpPr txBox="1"/>
              <p:nvPr/>
            </p:nvSpPr>
            <p:spPr>
              <a:xfrm>
                <a:off x="1627046" y="5295249"/>
                <a:ext cx="333520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9F33F-210C-4D9F-8D14-FFE42DAC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046" y="5295249"/>
                <a:ext cx="3335208" cy="298415"/>
              </a:xfrm>
              <a:prstGeom prst="rect">
                <a:avLst/>
              </a:prstGeom>
              <a:blipFill>
                <a:blip r:embed="rId4"/>
                <a:stretch>
                  <a:fillRect l="-914" t="-2041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20967DCC-15FC-4C87-BF4B-0ED3529DEC57}"/>
              </a:ext>
            </a:extLst>
          </p:cNvPr>
          <p:cNvSpPr/>
          <p:nvPr/>
        </p:nvSpPr>
        <p:spPr>
          <a:xfrm>
            <a:off x="3063678" y="3751940"/>
            <a:ext cx="3151146" cy="1009067"/>
          </a:xfrm>
          <a:prstGeom prst="downArrow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lumMod val="95000"/>
                </a:schemeClr>
              </a:gs>
              <a:gs pos="65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81C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10C2C7-2C5A-4C08-A121-03CCB780A0F7}"/>
              </a:ext>
            </a:extLst>
          </p:cNvPr>
          <p:cNvSpPr txBox="1"/>
          <p:nvPr/>
        </p:nvSpPr>
        <p:spPr>
          <a:xfrm>
            <a:off x="3718913" y="3751939"/>
            <a:ext cx="184067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설명변수를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개로 확장</a:t>
            </a:r>
          </a:p>
        </p:txBody>
      </p:sp>
    </p:spTree>
    <p:extLst>
      <p:ext uri="{BB962C8B-B14F-4D97-AF65-F5344CB8AC3E}">
        <p14:creationId xmlns:p14="http://schemas.microsoft.com/office/powerpoint/2010/main" val="3649809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7ECF1C-FAF3-4B31-8EDF-5DE1C8076425}"/>
              </a:ext>
            </a:extLst>
          </p:cNvPr>
          <p:cNvSpPr txBox="1"/>
          <p:nvPr/>
        </p:nvSpPr>
        <p:spPr>
          <a:xfrm>
            <a:off x="550334" y="1289784"/>
            <a:ext cx="429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Normal QQ Plot</a:t>
            </a:r>
            <a:endParaRPr lang="ko-KR" altLang="en-US" spc="3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03E36-4A22-4F74-A532-A1D775D81032}"/>
                  </a:ext>
                </a:extLst>
              </p:cNvPr>
              <p:cNvSpPr txBox="1"/>
              <p:nvPr/>
            </p:nvSpPr>
            <p:spPr>
              <a:xfrm>
                <a:off x="824042" y="1751449"/>
                <a:ext cx="7793288" cy="50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점들이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에</m:t>
                    </m:r>
                  </m:oMath>
                </a14:m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가까우면 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정규성</a:t>
                </a:r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만족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003E36-4A22-4F74-A532-A1D775D8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42" y="1751449"/>
                <a:ext cx="7793288" cy="508088"/>
              </a:xfrm>
              <a:prstGeom prst="rect">
                <a:avLst/>
              </a:prstGeom>
              <a:blipFill>
                <a:blip r:embed="rId3"/>
                <a:stretch>
                  <a:fillRect l="-782" b="-20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7B52D6A-07D2-459E-B51C-08ACCDC1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6268" y="2492896"/>
            <a:ext cx="5991463" cy="3863762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DD288B9-EAAD-43B8-BB3F-A189886FB2DE}"/>
              </a:ext>
            </a:extLst>
          </p:cNvPr>
          <p:cNvSpPr/>
          <p:nvPr/>
        </p:nvSpPr>
        <p:spPr>
          <a:xfrm>
            <a:off x="467544" y="2420888"/>
            <a:ext cx="8676456" cy="4104456"/>
          </a:xfrm>
          <a:custGeom>
            <a:avLst/>
            <a:gdLst>
              <a:gd name="connsiteX0" fmla="*/ 1728192 w 8676456"/>
              <a:gd name="connsiteY0" fmla="*/ 2079862 h 4104456"/>
              <a:gd name="connsiteX1" fmla="*/ 1728192 w 8676456"/>
              <a:gd name="connsiteY1" fmla="*/ 3780718 h 4104456"/>
              <a:gd name="connsiteX2" fmla="*/ 3960440 w 8676456"/>
              <a:gd name="connsiteY2" fmla="*/ 3780718 h 4104456"/>
              <a:gd name="connsiteX3" fmla="*/ 3960440 w 8676456"/>
              <a:gd name="connsiteY3" fmla="*/ 2079862 h 4104456"/>
              <a:gd name="connsiteX4" fmla="*/ 4968552 w 8676456"/>
              <a:gd name="connsiteY4" fmla="*/ 72008 h 4104456"/>
              <a:gd name="connsiteX5" fmla="*/ 4968552 w 8676456"/>
              <a:gd name="connsiteY5" fmla="*/ 1772864 h 4104456"/>
              <a:gd name="connsiteX6" fmla="*/ 6984776 w 8676456"/>
              <a:gd name="connsiteY6" fmla="*/ 1772864 h 4104456"/>
              <a:gd name="connsiteX7" fmla="*/ 6984776 w 8676456"/>
              <a:gd name="connsiteY7" fmla="*/ 72008 h 4104456"/>
              <a:gd name="connsiteX8" fmla="*/ 1224136 w 8676456"/>
              <a:gd name="connsiteY8" fmla="*/ 72008 h 4104456"/>
              <a:gd name="connsiteX9" fmla="*/ 1224136 w 8676456"/>
              <a:gd name="connsiteY9" fmla="*/ 1772864 h 4104456"/>
              <a:gd name="connsiteX10" fmla="*/ 3168352 w 8676456"/>
              <a:gd name="connsiteY10" fmla="*/ 1772864 h 4104456"/>
              <a:gd name="connsiteX11" fmla="*/ 3168352 w 8676456"/>
              <a:gd name="connsiteY11" fmla="*/ 72008 h 4104456"/>
              <a:gd name="connsiteX12" fmla="*/ 0 w 8676456"/>
              <a:gd name="connsiteY12" fmla="*/ 0 h 4104456"/>
              <a:gd name="connsiteX13" fmla="*/ 8676456 w 8676456"/>
              <a:gd name="connsiteY13" fmla="*/ 0 h 4104456"/>
              <a:gd name="connsiteX14" fmla="*/ 8676456 w 8676456"/>
              <a:gd name="connsiteY14" fmla="*/ 4104456 h 4104456"/>
              <a:gd name="connsiteX15" fmla="*/ 0 w 8676456"/>
              <a:gd name="connsiteY15" fmla="*/ 4104456 h 410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76456" h="4104456">
                <a:moveTo>
                  <a:pt x="1728192" y="2079862"/>
                </a:moveTo>
                <a:lnTo>
                  <a:pt x="1728192" y="3780718"/>
                </a:lnTo>
                <a:lnTo>
                  <a:pt x="3960440" y="3780718"/>
                </a:lnTo>
                <a:lnTo>
                  <a:pt x="3960440" y="2079862"/>
                </a:lnTo>
                <a:close/>
                <a:moveTo>
                  <a:pt x="4968552" y="72008"/>
                </a:moveTo>
                <a:lnTo>
                  <a:pt x="4968552" y="1772864"/>
                </a:lnTo>
                <a:lnTo>
                  <a:pt x="6984776" y="1772864"/>
                </a:lnTo>
                <a:lnTo>
                  <a:pt x="6984776" y="72008"/>
                </a:lnTo>
                <a:close/>
                <a:moveTo>
                  <a:pt x="1224136" y="72008"/>
                </a:moveTo>
                <a:lnTo>
                  <a:pt x="1224136" y="1772864"/>
                </a:lnTo>
                <a:lnTo>
                  <a:pt x="3168352" y="1772864"/>
                </a:lnTo>
                <a:lnTo>
                  <a:pt x="3168352" y="72008"/>
                </a:lnTo>
                <a:close/>
                <a:moveTo>
                  <a:pt x="0" y="0"/>
                </a:moveTo>
                <a:lnTo>
                  <a:pt x="8676456" y="0"/>
                </a:lnTo>
                <a:lnTo>
                  <a:pt x="8676456" y="4104456"/>
                </a:lnTo>
                <a:lnTo>
                  <a:pt x="0" y="410445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1C42E2-BB44-4712-BC65-CE3F59BC76EB}"/>
              </a:ext>
            </a:extLst>
          </p:cNvPr>
          <p:cNvSpPr/>
          <p:nvPr/>
        </p:nvSpPr>
        <p:spPr>
          <a:xfrm>
            <a:off x="1560244" y="2492896"/>
            <a:ext cx="2016224" cy="1700856"/>
          </a:xfrm>
          <a:prstGeom prst="rect">
            <a:avLst/>
          </a:prstGeom>
          <a:noFill/>
          <a:ln w="38100">
            <a:solidFill>
              <a:srgbClr val="912E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F6554F-C27F-41AF-95D9-B974C3BC7FC2}"/>
              </a:ext>
            </a:extLst>
          </p:cNvPr>
          <p:cNvSpPr/>
          <p:nvPr/>
        </p:nvSpPr>
        <p:spPr>
          <a:xfrm>
            <a:off x="5436096" y="2461050"/>
            <a:ext cx="2016224" cy="170085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2DC892-E3D8-47D3-B900-63FBE492C2D7}"/>
              </a:ext>
            </a:extLst>
          </p:cNvPr>
          <p:cNvSpPr/>
          <p:nvPr/>
        </p:nvSpPr>
        <p:spPr>
          <a:xfrm>
            <a:off x="2267744" y="4509120"/>
            <a:ext cx="2016224" cy="170085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B4A3B9-8E6D-4485-960D-D6A43F6A7F98}"/>
              </a:ext>
            </a:extLst>
          </p:cNvPr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7AB75-E9CD-492E-A8A4-6A5F869CF313}"/>
              </a:ext>
            </a:extLst>
          </p:cNvPr>
          <p:cNvSpPr txBox="1"/>
          <p:nvPr/>
        </p:nvSpPr>
        <p:spPr>
          <a:xfrm>
            <a:off x="890650" y="225971"/>
            <a:ext cx="468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등분산성 진단과 처방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0C2AE-22A3-46D6-825C-FB0B656EC1C0}"/>
              </a:ext>
            </a:extLst>
          </p:cNvPr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1915E7-3560-492D-AC3A-A5C9701839F5}"/>
              </a:ext>
            </a:extLst>
          </p:cNvPr>
          <p:cNvSpPr txBox="1"/>
          <p:nvPr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FF9CDC9-3CA7-4C96-ABAE-A453A2124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DA44C159-12C9-4978-B7F8-3023686D9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1507ACE-A926-4110-9C50-B9AB04050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DB7DD0A9-B44E-4440-A934-6F96D9F11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5D49E1-DEF3-4FF1-9F1D-A526688C6B97}"/>
              </a:ext>
            </a:extLst>
          </p:cNvPr>
          <p:cNvSpPr txBox="1"/>
          <p:nvPr/>
        </p:nvSpPr>
        <p:spPr>
          <a:xfrm>
            <a:off x="550334" y="1289784"/>
            <a:ext cx="429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Normal QQ Plot</a:t>
            </a:r>
            <a:endParaRPr lang="ko-KR" altLang="en-US" spc="3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9B46F16E-0DC0-4654-A479-DF715C76BD59}"/>
              </a:ext>
            </a:extLst>
          </p:cNvPr>
          <p:cNvSpPr txBox="1"/>
          <p:nvPr/>
        </p:nvSpPr>
        <p:spPr>
          <a:xfrm>
            <a:off x="4681169" y="297523"/>
            <a:ext cx="3553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50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</a:t>
            </a:r>
            <a:r>
              <a:rPr lang="ko-KR" altLang="en-US" sz="1500" spc="100" dirty="0">
                <a:solidFill>
                  <a:srgbClr val="D9D9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A9E565-4387-43A4-813F-B825259A215A}"/>
              </a:ext>
            </a:extLst>
          </p:cNvPr>
          <p:cNvSpPr txBox="1"/>
          <p:nvPr/>
        </p:nvSpPr>
        <p:spPr>
          <a:xfrm>
            <a:off x="5159388" y="1916832"/>
            <a:ext cx="3949228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Heavy-tail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라플라스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3C28FB-4960-4CB6-991C-E5C765AF5AFF}"/>
              </a:ext>
            </a:extLst>
          </p:cNvPr>
          <p:cNvSpPr txBox="1"/>
          <p:nvPr/>
        </p:nvSpPr>
        <p:spPr>
          <a:xfrm>
            <a:off x="5222591" y="4003600"/>
            <a:ext cx="368135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Positive-skew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지수분포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포아송분포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4FF165-E44F-4CBE-B29C-E3CC47ECCE33}"/>
              </a:ext>
            </a:extLst>
          </p:cNvPr>
          <p:cNvSpPr/>
          <p:nvPr/>
        </p:nvSpPr>
        <p:spPr>
          <a:xfrm>
            <a:off x="0" y="0"/>
            <a:ext cx="9185168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2769C6D6-ACD7-4F0C-A2D0-6C59DA8EE7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0503" y="559892"/>
            <a:ext cx="675549" cy="6755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3A3D24-ABA3-485F-8720-3395A4DC30E8}"/>
              </a:ext>
            </a:extLst>
          </p:cNvPr>
          <p:cNvSpPr txBox="1"/>
          <p:nvPr/>
        </p:nvSpPr>
        <p:spPr>
          <a:xfrm>
            <a:off x="699996" y="454400"/>
            <a:ext cx="7773530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Plot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 보고 결정해도 될까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B6FAAD-F7B8-4CBA-815B-A562D5980CC2}"/>
              </a:ext>
            </a:extLst>
          </p:cNvPr>
          <p:cNvSpPr txBox="1"/>
          <p:nvPr/>
        </p:nvSpPr>
        <p:spPr>
          <a:xfrm>
            <a:off x="750547" y="3939063"/>
            <a:ext cx="7601280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C1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</a:t>
            </a:r>
            <a:r>
              <a:rPr lang="ko-KR" altLang="en-US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확인하는 경우에는 판단이 </a:t>
            </a:r>
            <a:r>
              <a:rPr lang="ko-KR" altLang="en-US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C1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주관적</a:t>
            </a:r>
            <a:r>
              <a:rPr lang="ko-KR" altLang="en-US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</a:t>
            </a:r>
            <a:r>
              <a:rPr lang="en-US" altLang="ko-KR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때문에</a:t>
            </a:r>
            <a:endParaRPr lang="en-US" altLang="ko-KR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너무 </a:t>
            </a:r>
            <a:r>
              <a:rPr lang="ko-KR" altLang="en-US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C1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명확한 경우를 제외</a:t>
            </a:r>
            <a:r>
              <a:rPr lang="ko-KR" altLang="en-US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하고는 </a:t>
            </a:r>
            <a:r>
              <a:rPr lang="en-US" altLang="ko-KR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C1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r>
              <a:rPr lang="ko-KR" altLang="en-US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확인하는 것이 더 </a:t>
            </a:r>
            <a:r>
              <a:rPr lang="ko-KR" altLang="en-US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C1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객관적</a:t>
            </a:r>
            <a:r>
              <a:rPr lang="ko-KR" altLang="en-US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103CA-7A46-4690-B719-E2DEC4D3616A}"/>
              </a:ext>
            </a:extLst>
          </p:cNvPr>
          <p:cNvSpPr txBox="1"/>
          <p:nvPr/>
        </p:nvSpPr>
        <p:spPr>
          <a:xfrm>
            <a:off x="525616" y="2088842"/>
            <a:ext cx="7773530" cy="113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i="1" dirty="0">
                <a:solidFill>
                  <a:srgbClr val="FFC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NO!!!</a:t>
            </a:r>
          </a:p>
        </p:txBody>
      </p:sp>
    </p:spTree>
    <p:extLst>
      <p:ext uri="{BB962C8B-B14F-4D97-AF65-F5344CB8AC3E}">
        <p14:creationId xmlns:p14="http://schemas.microsoft.com/office/powerpoint/2010/main" val="3778562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2">
            <a:extLst>
              <a:ext uri="{FF2B5EF4-FFF2-40B4-BE49-F238E27FC236}">
                <a16:creationId xmlns:a16="http://schemas.microsoft.com/office/drawing/2014/main" id="{F498BBCA-75D8-45B5-AA74-7290AA5DF1BB}"/>
              </a:ext>
            </a:extLst>
          </p:cNvPr>
          <p:cNvSpPr/>
          <p:nvPr/>
        </p:nvSpPr>
        <p:spPr>
          <a:xfrm>
            <a:off x="1030474" y="1942838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24DC8F1C-0B61-41AD-AFA8-D4E962142D82}"/>
              </a:ext>
            </a:extLst>
          </p:cNvPr>
          <p:cNvSpPr/>
          <p:nvPr/>
        </p:nvSpPr>
        <p:spPr>
          <a:xfrm>
            <a:off x="1106640" y="16908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7323E8-CDBB-41E4-8300-D14963FC531A}"/>
              </a:ext>
            </a:extLst>
          </p:cNvPr>
          <p:cNvSpPr txBox="1"/>
          <p:nvPr/>
        </p:nvSpPr>
        <p:spPr>
          <a:xfrm>
            <a:off x="1235514" y="4073576"/>
            <a:ext cx="8149945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  QQ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plot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의 아이디어와 동일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23C37-ECC8-4872-9E3B-AB5BCF1AEA9C}"/>
              </a:ext>
            </a:extLst>
          </p:cNvPr>
          <p:cNvSpPr txBox="1"/>
          <p:nvPr/>
        </p:nvSpPr>
        <p:spPr>
          <a:xfrm>
            <a:off x="484960" y="1112152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800CA-7E33-48BD-9953-E2E23EBEB590}"/>
              </a:ext>
            </a:extLst>
          </p:cNvPr>
          <p:cNvSpPr txBox="1"/>
          <p:nvPr/>
        </p:nvSpPr>
        <p:spPr>
          <a:xfrm>
            <a:off x="1106640" y="1669222"/>
            <a:ext cx="798716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950242-C951-48DD-86C0-63632A3EBF69}"/>
                  </a:ext>
                </a:extLst>
              </p:cNvPr>
              <p:cNvSpPr txBox="1"/>
              <p:nvPr/>
            </p:nvSpPr>
            <p:spPr>
              <a:xfrm>
                <a:off x="1201586" y="2204502"/>
                <a:ext cx="6939526" cy="743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정규분포를 따름</a:t>
                </a:r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정규분포를 따르지 않음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950242-C951-48DD-86C0-63632A3EB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86" y="2204502"/>
                <a:ext cx="6939526" cy="743473"/>
              </a:xfrm>
              <a:prstGeom prst="rect">
                <a:avLst/>
              </a:prstGeom>
              <a:blipFill>
                <a:blip r:embed="rId4"/>
                <a:stretch>
                  <a:fillRect t="-4098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0A7B0BA-740C-49E9-81E2-A74C657FC399}"/>
              </a:ext>
            </a:extLst>
          </p:cNvPr>
          <p:cNvSpPr txBox="1"/>
          <p:nvPr/>
        </p:nvSpPr>
        <p:spPr>
          <a:xfrm>
            <a:off x="988275" y="3429000"/>
            <a:ext cx="669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Shapiro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Wilk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923A4E-1F61-4D40-AC29-5220A93C1F4D}"/>
                  </a:ext>
                </a:extLst>
              </p:cNvPr>
              <p:cNvSpPr txBox="1"/>
              <p:nvPr/>
            </p:nvSpPr>
            <p:spPr>
              <a:xfrm>
                <a:off x="1235514" y="4713919"/>
                <a:ext cx="7402862" cy="466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- 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정규분포 </a:t>
                </a:r>
                <a:r>
                  <a:rPr lang="ko-KR" altLang="en-US" dirty="0" err="1">
                    <a:latin typeface="나눔스퀘어" pitchFamily="50" charset="-127"/>
                    <a:ea typeface="나눔스퀘어" pitchFamily="50" charset="-127"/>
                  </a:rPr>
                  <a:t>분위수값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" pitchFamily="50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과 </a:t>
                </a:r>
                <a:r>
                  <a:rPr lang="ko-KR" altLang="en-US" dirty="0" err="1">
                    <a:latin typeface="나눔스퀘어" pitchFamily="50" charset="-127"/>
                    <a:ea typeface="나눔스퀘어" pitchFamily="50" charset="-127"/>
                  </a:rPr>
                  <a:t>표준화잔차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 사이의 </a:t>
                </a:r>
                <a:r>
                  <a:rPr lang="ko-KR" altLang="en-US" dirty="0">
                    <a:solidFill>
                      <a:srgbClr val="912E2C"/>
                    </a:solidFill>
                    <a:latin typeface="나눔스퀘어" pitchFamily="50" charset="-127"/>
                    <a:ea typeface="나눔스퀘어" pitchFamily="50" charset="-127"/>
                  </a:rPr>
                  <a:t>선형관계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를 확인하는 검정</a:t>
                </a:r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923A4E-1F61-4D40-AC29-5220A93C1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14" y="4713919"/>
                <a:ext cx="7402862" cy="466474"/>
              </a:xfrm>
              <a:prstGeom prst="rect">
                <a:avLst/>
              </a:prstGeom>
              <a:blipFill>
                <a:blip r:embed="rId5"/>
                <a:stretch>
                  <a:fillRect l="-741"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BDDDAB-D0F0-4641-A7DC-D29CD07D2FF6}"/>
              </a:ext>
            </a:extLst>
          </p:cNvPr>
          <p:cNvSpPr txBox="1"/>
          <p:nvPr/>
        </p:nvSpPr>
        <p:spPr>
          <a:xfrm>
            <a:off x="1235514" y="5435932"/>
            <a:ext cx="483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 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관측치가 </a:t>
            </a:r>
            <a:r>
              <a:rPr lang="en-US" altLang="ko-KR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5000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개 이하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일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때만 사용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459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123C37-ECC8-4872-9E3B-AB5BCF1AEA9C}"/>
              </a:ext>
            </a:extLst>
          </p:cNvPr>
          <p:cNvSpPr txBox="1"/>
          <p:nvPr/>
        </p:nvSpPr>
        <p:spPr>
          <a:xfrm>
            <a:off x="484960" y="1112152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351F0-74B2-4D41-95A9-EB22514C7EB5}"/>
              </a:ext>
            </a:extLst>
          </p:cNvPr>
          <p:cNvSpPr txBox="1"/>
          <p:nvPr/>
        </p:nvSpPr>
        <p:spPr>
          <a:xfrm>
            <a:off x="985640" y="342900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Shapiro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Wilk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</a:p>
        </p:txBody>
      </p:sp>
      <p:sp>
        <p:nvSpPr>
          <p:cNvPr id="12" name="사각형: 둥근 모서리 22">
            <a:extLst>
              <a:ext uri="{FF2B5EF4-FFF2-40B4-BE49-F238E27FC236}">
                <a16:creationId xmlns:a16="http://schemas.microsoft.com/office/drawing/2014/main" id="{DE0E97DA-F202-4A9C-B0B8-850442D7F19C}"/>
              </a:ext>
            </a:extLst>
          </p:cNvPr>
          <p:cNvSpPr/>
          <p:nvPr/>
        </p:nvSpPr>
        <p:spPr>
          <a:xfrm>
            <a:off x="1030474" y="1942838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9722F613-9BED-41DD-AEF5-681D2E93BD1A}"/>
              </a:ext>
            </a:extLst>
          </p:cNvPr>
          <p:cNvSpPr/>
          <p:nvPr/>
        </p:nvSpPr>
        <p:spPr>
          <a:xfrm>
            <a:off x="1106640" y="16908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D1BD-7ED0-4A6C-9EDE-C24DEC76BA1F}"/>
              </a:ext>
            </a:extLst>
          </p:cNvPr>
          <p:cNvSpPr txBox="1"/>
          <p:nvPr/>
        </p:nvSpPr>
        <p:spPr>
          <a:xfrm>
            <a:off x="1106640" y="1669222"/>
            <a:ext cx="798716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5D4DA4-3075-400E-8871-0597DE9FFB3F}"/>
                  </a:ext>
                </a:extLst>
              </p:cNvPr>
              <p:cNvSpPr txBox="1"/>
              <p:nvPr/>
            </p:nvSpPr>
            <p:spPr>
              <a:xfrm>
                <a:off x="1201586" y="2204502"/>
                <a:ext cx="6939526" cy="743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정규분포를 따름</a:t>
                </a:r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정규분포를 따르지 않음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5D4DA4-3075-400E-8871-0597DE9F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86" y="2204502"/>
                <a:ext cx="6939526" cy="743473"/>
              </a:xfrm>
              <a:prstGeom prst="rect">
                <a:avLst/>
              </a:prstGeom>
              <a:blipFill>
                <a:blip r:embed="rId6"/>
                <a:stretch>
                  <a:fillRect t="-4098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8F97C12-AEDB-4100-9BF1-F7A481B83558}"/>
              </a:ext>
            </a:extLst>
          </p:cNvPr>
          <p:cNvSpPr txBox="1"/>
          <p:nvPr/>
        </p:nvSpPr>
        <p:spPr>
          <a:xfrm>
            <a:off x="1232116" y="3831929"/>
            <a:ext cx="5619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" pitchFamily="50" charset="-127"/>
                <a:ea typeface="나눔스퀘어" pitchFamily="50" charset="-127"/>
              </a:rPr>
              <a:t>R </a:t>
            </a:r>
            <a:r>
              <a:rPr lang="ko-KR" altLang="en-US" sz="1800" dirty="0">
                <a:latin typeface="나눔스퀘어" pitchFamily="50" charset="-127"/>
                <a:ea typeface="나눔스퀘어" pitchFamily="50" charset="-127"/>
              </a:rPr>
              <a:t>기본함수로 내장되어 있으며</a:t>
            </a:r>
            <a:r>
              <a:rPr lang="en-US" altLang="ko-KR" sz="1800" dirty="0">
                <a:latin typeface="나눔스퀘어" pitchFamily="50" charset="-127"/>
                <a:ea typeface="나눔스퀘어" pitchFamily="50" charset="-127"/>
              </a:rPr>
              <a:t>, residual </a:t>
            </a:r>
            <a:r>
              <a:rPr lang="ko-KR" altLang="en-US" sz="1800" dirty="0">
                <a:latin typeface="나눔스퀘어" pitchFamily="50" charset="-127"/>
                <a:ea typeface="나눔스퀘어" pitchFamily="50" charset="-127"/>
              </a:rPr>
              <a:t>값을 넣음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2E9993-E5B2-4CFF-88EA-7C96F69489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615"/>
          <a:stretch/>
        </p:blipFill>
        <p:spPr>
          <a:xfrm>
            <a:off x="1201586" y="4159318"/>
            <a:ext cx="6710298" cy="1985029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26DE912-0BE6-4179-B5DC-14CB91112B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9672" y="5973855"/>
            <a:ext cx="534149" cy="492843"/>
          </a:xfrm>
          <a:prstGeom prst="bentConnector3">
            <a:avLst>
              <a:gd name="adj1" fmla="val 102836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09AB47-1C21-4E0F-8DC6-81158FAEF7B1}"/>
                  </a:ext>
                </a:extLst>
              </p:cNvPr>
              <p:cNvSpPr txBox="1"/>
              <p:nvPr/>
            </p:nvSpPr>
            <p:spPr>
              <a:xfrm>
                <a:off x="4073168" y="6116494"/>
                <a:ext cx="40679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" pitchFamily="50" charset="-127"/>
                    <a:ea typeface="나눔스퀘어" pitchFamily="50" charset="-127"/>
                  </a:rPr>
                  <a:t>0.05</a:t>
                </a:r>
                <a:r>
                  <a:rPr lang="ko-KR" altLang="en-US" sz="1600" dirty="0">
                    <a:latin typeface="나눔스퀘어" pitchFamily="50" charset="-127"/>
                    <a:ea typeface="나눔스퀘어" pitchFamily="50" charset="-127"/>
                  </a:rPr>
                  <a:t>기준으로 </a:t>
                </a:r>
                <a:r>
                  <a:rPr lang="en-US" altLang="ko-KR" sz="1600" dirty="0">
                    <a:latin typeface="나눔스퀘어" pitchFamily="50" charset="-127"/>
                    <a:ea typeface="나눔스퀘어" pitchFamily="50" charset="-127"/>
                  </a:rPr>
                  <a:t>p-value</a:t>
                </a:r>
                <a:r>
                  <a:rPr lang="ko-KR" altLang="en-US" sz="1600" dirty="0">
                    <a:latin typeface="나눔스퀘어" pitchFamily="50" charset="-127"/>
                    <a:ea typeface="나눔스퀘어" pitchFamily="50" charset="-127"/>
                  </a:rPr>
                  <a:t>가 작으니 </a:t>
                </a:r>
                <a:r>
                  <a:rPr lang="ko-KR" altLang="en-US" sz="1600" dirty="0" err="1">
                    <a:latin typeface="나눔스퀘어" pitchFamily="50" charset="-127"/>
                    <a:ea typeface="나눔스퀘어" pitchFamily="50" charset="-127"/>
                  </a:rPr>
                  <a:t>귀무가설</a:t>
                </a:r>
                <a:r>
                  <a:rPr lang="ko-KR" altLang="en-US" sz="1600" dirty="0">
                    <a:latin typeface="나눔스퀘어" pitchFamily="50" charset="-127"/>
                    <a:ea typeface="나눔스퀘어" pitchFamily="50" charset="-127"/>
                  </a:rPr>
                  <a:t> 기각</a:t>
                </a:r>
                <a:endParaRPr lang="en-US" altLang="ko-KR" sz="1600" dirty="0">
                  <a:latin typeface="나눔스퀘어" pitchFamily="50" charset="-127"/>
                  <a:ea typeface="나눔스퀘어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  <a:ea typeface="나눔스퀘어" pitchFamily="50" charset="-127"/>
                      </a:rPr>
                      <m:t>∴</m:t>
                    </m:r>
                  </m:oMath>
                </a14:m>
                <a:r>
                  <a:rPr lang="ko-KR" altLang="en-US" sz="1600" dirty="0">
                    <a:latin typeface="나눔스퀘어" pitchFamily="50" charset="-127"/>
                    <a:ea typeface="나눔스퀘어" pitchFamily="50" charset="-127"/>
                  </a:rPr>
                  <a:t> 정규성을 만족하지 않음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09AB47-1C21-4E0F-8DC6-81158FAEF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168" y="6116494"/>
                <a:ext cx="4067944" cy="584775"/>
              </a:xfrm>
              <a:prstGeom prst="rect">
                <a:avLst/>
              </a:prstGeom>
              <a:blipFill>
                <a:blip r:embed="rId8"/>
                <a:stretch>
                  <a:fillRect l="-750" t="-3125" r="-75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74CC3C97-C192-4324-B04E-2DB6F9842BCB}"/>
              </a:ext>
            </a:extLst>
          </p:cNvPr>
          <p:cNvSpPr/>
          <p:nvPr/>
        </p:nvSpPr>
        <p:spPr>
          <a:xfrm>
            <a:off x="3244260" y="5745848"/>
            <a:ext cx="797312" cy="216024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2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68816B77-4B3A-485C-8C64-7F1424AC9880}"/>
              </a:ext>
            </a:extLst>
          </p:cNvPr>
          <p:cNvSpPr/>
          <p:nvPr/>
        </p:nvSpPr>
        <p:spPr>
          <a:xfrm>
            <a:off x="4045405" y="5326167"/>
            <a:ext cx="787510" cy="288032"/>
          </a:xfrm>
          <a:prstGeom prst="ellipse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2">
            <a:extLst>
              <a:ext uri="{FF2B5EF4-FFF2-40B4-BE49-F238E27FC236}">
                <a16:creationId xmlns:a16="http://schemas.microsoft.com/office/drawing/2014/main" id="{A4B4E73F-770E-4753-A8E0-078D7CAC85EA}"/>
              </a:ext>
            </a:extLst>
          </p:cNvPr>
          <p:cNvSpPr/>
          <p:nvPr/>
        </p:nvSpPr>
        <p:spPr>
          <a:xfrm>
            <a:off x="3585591" y="4581128"/>
            <a:ext cx="3676387" cy="3272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23C37-ECC8-4872-9E3B-AB5BCF1AEA9C}"/>
              </a:ext>
            </a:extLst>
          </p:cNvPr>
          <p:cNvSpPr txBox="1"/>
          <p:nvPr/>
        </p:nvSpPr>
        <p:spPr>
          <a:xfrm>
            <a:off x="484960" y="1112152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765F2-B93F-472E-A951-3B694BE7EBCB}"/>
              </a:ext>
            </a:extLst>
          </p:cNvPr>
          <p:cNvSpPr txBox="1"/>
          <p:nvPr/>
        </p:nvSpPr>
        <p:spPr>
          <a:xfrm>
            <a:off x="1106640" y="3887783"/>
            <a:ext cx="763259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정규분포에서 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멀어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질수록 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통계량 값이 커져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유의수준을 넘어서면 </a:t>
            </a:r>
            <a:r>
              <a:rPr lang="ko-KR" altLang="en-US" dirty="0" err="1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귀무가설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 기각</a:t>
            </a:r>
            <a:endParaRPr lang="en-US" altLang="ko-KR" dirty="0">
              <a:solidFill>
                <a:srgbClr val="912E2C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1" name="사각형: 둥근 모서리 41">
            <a:extLst>
              <a:ext uri="{FF2B5EF4-FFF2-40B4-BE49-F238E27FC236}">
                <a16:creationId xmlns:a16="http://schemas.microsoft.com/office/drawing/2014/main" id="{A660958B-F0F0-40E4-A1FA-CF867F77B647}"/>
              </a:ext>
            </a:extLst>
          </p:cNvPr>
          <p:cNvSpPr/>
          <p:nvPr/>
        </p:nvSpPr>
        <p:spPr>
          <a:xfrm>
            <a:off x="1787424" y="5128553"/>
            <a:ext cx="5985127" cy="971292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CDBF7C-433F-4BE8-BCA5-C0528E13D5BB}"/>
              </a:ext>
            </a:extLst>
          </p:cNvPr>
          <p:cNvCxnSpPr>
            <a:cxnSpLocks/>
          </p:cNvCxnSpPr>
          <p:nvPr/>
        </p:nvCxnSpPr>
        <p:spPr>
          <a:xfrm>
            <a:off x="2171897" y="5128552"/>
            <a:ext cx="1033795" cy="0"/>
          </a:xfrm>
          <a:prstGeom prst="line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6A8EB9F-CC32-4AD7-8A80-B6E3922C0B26}"/>
              </a:ext>
            </a:extLst>
          </p:cNvPr>
          <p:cNvCxnSpPr>
            <a:cxnSpLocks/>
          </p:cNvCxnSpPr>
          <p:nvPr/>
        </p:nvCxnSpPr>
        <p:spPr>
          <a:xfrm>
            <a:off x="6228184" y="6099845"/>
            <a:ext cx="1033795" cy="0"/>
          </a:xfrm>
          <a:prstGeom prst="line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1669C8-35C0-4D98-A7F3-0F87B443B66A}"/>
              </a:ext>
            </a:extLst>
          </p:cNvPr>
          <p:cNvCxnSpPr>
            <a:cxnSpLocks/>
          </p:cNvCxnSpPr>
          <p:nvPr/>
        </p:nvCxnSpPr>
        <p:spPr>
          <a:xfrm flipV="1">
            <a:off x="5436096" y="4872818"/>
            <a:ext cx="122219" cy="453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7646BD2-F31D-4CCC-A7BD-86813F083CAB}"/>
              </a:ext>
            </a:extLst>
          </p:cNvPr>
          <p:cNvCxnSpPr>
            <a:cxnSpLocks/>
          </p:cNvCxnSpPr>
          <p:nvPr/>
        </p:nvCxnSpPr>
        <p:spPr>
          <a:xfrm flipV="1">
            <a:off x="4499992" y="4895491"/>
            <a:ext cx="171357" cy="430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24A678-9C3B-4C09-8833-F13FA57D1A33}"/>
              </a:ext>
            </a:extLst>
          </p:cNvPr>
          <p:cNvSpPr txBox="1"/>
          <p:nvPr/>
        </p:nvSpPr>
        <p:spPr>
          <a:xfrm>
            <a:off x="3585592" y="4604751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정규분포의 </a:t>
            </a:r>
            <a:r>
              <a:rPr lang="ko-KR" altLang="en-US" sz="1400" dirty="0" err="1">
                <a:latin typeface="나눔스퀘어" pitchFamily="50" charset="-127"/>
                <a:ea typeface="나눔스퀘어" pitchFamily="50" charset="-127"/>
              </a:rPr>
              <a:t>왜도가</a:t>
            </a:r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1400" dirty="0">
                <a:latin typeface="나눔스퀘어" pitchFamily="50" charset="-127"/>
                <a:ea typeface="나눔스퀘어" pitchFamily="50" charset="-127"/>
              </a:rPr>
              <a:t>0,   </a:t>
            </a:r>
            <a:r>
              <a:rPr lang="ko-KR" altLang="en-US" sz="1400" dirty="0" err="1">
                <a:latin typeface="나눔스퀘어" pitchFamily="50" charset="-127"/>
                <a:ea typeface="나눔스퀘어" pitchFamily="50" charset="-127"/>
              </a:rPr>
              <a:t>첨도가</a:t>
            </a:r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1400" dirty="0">
                <a:latin typeface="나눔스퀘어" pitchFamily="50" charset="-127"/>
                <a:ea typeface="나눔스퀘어" pitchFamily="50" charset="-127"/>
              </a:rPr>
              <a:t>3</a:t>
            </a:r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이라는 점 기반</a:t>
            </a:r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E3B8A12-4B7C-4C93-85F2-25EF336D8E0A}"/>
              </a:ext>
            </a:extLst>
          </p:cNvPr>
          <p:cNvSpPr/>
          <p:nvPr/>
        </p:nvSpPr>
        <p:spPr>
          <a:xfrm>
            <a:off x="1030474" y="1942838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7A7F31AA-00BC-4DEE-8D5B-F81DFE2BEF95}"/>
              </a:ext>
            </a:extLst>
          </p:cNvPr>
          <p:cNvSpPr/>
          <p:nvPr/>
        </p:nvSpPr>
        <p:spPr>
          <a:xfrm>
            <a:off x="1106640" y="16908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E07BDB-8E8F-4E12-8334-1A5EB1B7E4FA}"/>
              </a:ext>
            </a:extLst>
          </p:cNvPr>
          <p:cNvSpPr txBox="1"/>
          <p:nvPr/>
        </p:nvSpPr>
        <p:spPr>
          <a:xfrm>
            <a:off x="1106640" y="1669222"/>
            <a:ext cx="798716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61B6B6-8376-4C67-BCE8-2DB79C906D84}"/>
                  </a:ext>
                </a:extLst>
              </p:cNvPr>
              <p:cNvSpPr txBox="1"/>
              <p:nvPr/>
            </p:nvSpPr>
            <p:spPr>
              <a:xfrm>
                <a:off x="1201586" y="2204502"/>
                <a:ext cx="6939526" cy="743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정규분포를 따름</a:t>
                </a:r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정규분포를 따르지 않음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61B6B6-8376-4C67-BCE8-2DB79C906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86" y="2204502"/>
                <a:ext cx="6939526" cy="743473"/>
              </a:xfrm>
              <a:prstGeom prst="rect">
                <a:avLst/>
              </a:prstGeom>
              <a:blipFill>
                <a:blip r:embed="rId3"/>
                <a:stretch>
                  <a:fillRect t="-4098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27B2439-F140-40E5-B9A3-E75BD4B93C0C}"/>
              </a:ext>
            </a:extLst>
          </p:cNvPr>
          <p:cNvSpPr txBox="1"/>
          <p:nvPr/>
        </p:nvSpPr>
        <p:spPr>
          <a:xfrm>
            <a:off x="985640" y="342900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Jarque-Bera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Test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107AE0F-6224-4BFA-87E2-6AE5386FAFFD}"/>
              </a:ext>
            </a:extLst>
          </p:cNvPr>
          <p:cNvSpPr/>
          <p:nvPr/>
        </p:nvSpPr>
        <p:spPr>
          <a:xfrm>
            <a:off x="5117161" y="5326167"/>
            <a:ext cx="678975" cy="28803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4A2CFC-E33E-498B-A5BC-67D0C86D94B6}"/>
                  </a:ext>
                </a:extLst>
              </p:cNvPr>
              <p:cNvSpPr txBox="1"/>
              <p:nvPr/>
            </p:nvSpPr>
            <p:spPr>
              <a:xfrm>
                <a:off x="2477729" y="5159324"/>
                <a:ext cx="4552387" cy="74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𝐽𝐵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(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𝑠𝑘𝑒𝑤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6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𝑘𝑢𝑟𝑡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4A2CFC-E33E-498B-A5BC-67D0C86D9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729" y="5159324"/>
                <a:ext cx="4552387" cy="742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318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123C37-ECC8-4872-9E3B-AB5BCF1AEA9C}"/>
              </a:ext>
            </a:extLst>
          </p:cNvPr>
          <p:cNvSpPr txBox="1"/>
          <p:nvPr/>
        </p:nvSpPr>
        <p:spPr>
          <a:xfrm>
            <a:off x="484960" y="1112152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3207C5-2B8F-4EBA-A30F-BB2BCE064274}"/>
              </a:ext>
            </a:extLst>
          </p:cNvPr>
          <p:cNvSpPr txBox="1"/>
          <p:nvPr/>
        </p:nvSpPr>
        <p:spPr>
          <a:xfrm>
            <a:off x="1011576" y="3985037"/>
            <a:ext cx="394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   &lt; R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코드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&gt;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0910F9D-A5B1-4283-96AA-019D7BDFD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6" t="63871" r="76459" b="29526"/>
          <a:stretch/>
        </p:blipFill>
        <p:spPr>
          <a:xfrm>
            <a:off x="1446363" y="4461347"/>
            <a:ext cx="4494185" cy="86828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FACCFE-8B6D-4D32-AAE5-79BF3BB621A4}"/>
              </a:ext>
            </a:extLst>
          </p:cNvPr>
          <p:cNvSpPr/>
          <p:nvPr/>
        </p:nvSpPr>
        <p:spPr>
          <a:xfrm>
            <a:off x="1030474" y="1942838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BFFDC7E-1726-46AB-89C8-A57177A9CC0F}"/>
              </a:ext>
            </a:extLst>
          </p:cNvPr>
          <p:cNvSpPr/>
          <p:nvPr/>
        </p:nvSpPr>
        <p:spPr>
          <a:xfrm>
            <a:off x="1106640" y="16908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CC057E-F4B4-4E95-B59E-326B623575E5}"/>
              </a:ext>
            </a:extLst>
          </p:cNvPr>
          <p:cNvSpPr txBox="1"/>
          <p:nvPr/>
        </p:nvSpPr>
        <p:spPr>
          <a:xfrm>
            <a:off x="1106640" y="1669222"/>
            <a:ext cx="798716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89887E-4456-4E84-8F8D-7D7FEADC336B}"/>
                  </a:ext>
                </a:extLst>
              </p:cNvPr>
              <p:cNvSpPr txBox="1"/>
              <p:nvPr/>
            </p:nvSpPr>
            <p:spPr>
              <a:xfrm>
                <a:off x="1201586" y="2204502"/>
                <a:ext cx="6939526" cy="743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정규분포를 따름</a:t>
                </a:r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정규분포를 따르지 않음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89887E-4456-4E84-8F8D-7D7FEADC3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86" y="2204502"/>
                <a:ext cx="6939526" cy="743473"/>
              </a:xfrm>
              <a:prstGeom prst="rect">
                <a:avLst/>
              </a:prstGeom>
              <a:blipFill>
                <a:blip r:embed="rId4"/>
                <a:stretch>
                  <a:fillRect t="-4098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45F60A6-1847-4D5D-AED4-261C041FD926}"/>
              </a:ext>
            </a:extLst>
          </p:cNvPr>
          <p:cNvSpPr txBox="1"/>
          <p:nvPr/>
        </p:nvSpPr>
        <p:spPr>
          <a:xfrm>
            <a:off x="985640" y="342900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Jarque-Bera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Test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A0AA26-31E4-488D-8502-B53085D39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7938" y="5157192"/>
            <a:ext cx="1308571" cy="1502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DA3744-7153-44D6-815D-7A60A1AA95FA}"/>
              </a:ext>
            </a:extLst>
          </p:cNvPr>
          <p:cNvSpPr txBox="1"/>
          <p:nvPr/>
        </p:nvSpPr>
        <p:spPr>
          <a:xfrm>
            <a:off x="6419763" y="5224783"/>
            <a:ext cx="1414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1" dirty="0">
                <a:solidFill>
                  <a:schemeClr val="bg1">
                    <a:lumMod val="6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R</a:t>
            </a:r>
            <a:r>
              <a:rPr lang="ko-KR" altLang="en-US" sz="1600" i="1" dirty="0">
                <a:solidFill>
                  <a:schemeClr val="bg1">
                    <a:lumMod val="6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로 </a:t>
            </a:r>
            <a:endParaRPr lang="en-US" altLang="ko-KR" sz="1600" i="1" dirty="0">
              <a:solidFill>
                <a:schemeClr val="bg1">
                  <a:lumMod val="6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600" i="1" dirty="0">
                <a:solidFill>
                  <a:schemeClr val="bg1">
                    <a:lumMod val="6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이</a:t>
            </a:r>
            <a:r>
              <a:rPr lang="en-US" altLang="ko-KR" sz="1600" i="1" dirty="0">
                <a:solidFill>
                  <a:schemeClr val="bg1">
                    <a:lumMod val="6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600" i="1" dirty="0">
                <a:solidFill>
                  <a:schemeClr val="bg1">
                    <a:lumMod val="6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지하게 </a:t>
            </a:r>
            <a:endParaRPr lang="en-US" altLang="ko-KR" sz="1600" i="1" dirty="0">
              <a:solidFill>
                <a:schemeClr val="bg1">
                  <a:lumMod val="6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600" i="1" dirty="0">
                <a:solidFill>
                  <a:schemeClr val="bg1">
                    <a:lumMod val="6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구현 가능</a:t>
            </a:r>
            <a:r>
              <a:rPr lang="en-US" altLang="ko-KR" sz="1600" i="1" dirty="0">
                <a:solidFill>
                  <a:schemeClr val="bg1">
                    <a:lumMod val="6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9955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5AD4A6B-6F0B-455B-8B09-F1223657CD3D}"/>
              </a:ext>
            </a:extLst>
          </p:cNvPr>
          <p:cNvSpPr txBox="1"/>
          <p:nvPr/>
        </p:nvSpPr>
        <p:spPr>
          <a:xfrm>
            <a:off x="1057216" y="2296744"/>
            <a:ext cx="8136904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dirty="0">
                <a:latin typeface="나눔스퀘어" pitchFamily="50" charset="-127"/>
                <a:ea typeface="나눔스퀘어" pitchFamily="50" charset="-127"/>
              </a:rPr>
              <a:t>Box-Cox</a:t>
            </a:r>
            <a:r>
              <a:rPr lang="ko-KR" altLang="en-US" sz="2400" b="1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2400" b="1" dirty="0">
                <a:latin typeface="나눔스퀘어" pitchFamily="50" charset="-127"/>
                <a:ea typeface="나눔스퀘어" pitchFamily="50" charset="-127"/>
              </a:rPr>
              <a:t>Transformation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dirty="0">
                <a:latin typeface="나눔스퀘어" pitchFamily="50" charset="-127"/>
                <a:ea typeface="나눔스퀘어" pitchFamily="50" charset="-127"/>
              </a:rPr>
              <a:t>Yeo-Johnson Transformation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D41D2-7327-4B48-B42E-E25BD54151EC}"/>
              </a:ext>
            </a:extLst>
          </p:cNvPr>
          <p:cNvSpPr txBox="1"/>
          <p:nvPr/>
        </p:nvSpPr>
        <p:spPr>
          <a:xfrm>
            <a:off x="1057216" y="1692280"/>
            <a:ext cx="77932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등분산성과 처방이 같음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8615B-3304-44A4-8B5A-54BF312A2B75}"/>
              </a:ext>
            </a:extLst>
          </p:cNvPr>
          <p:cNvSpPr txBox="1"/>
          <p:nvPr/>
        </p:nvSpPr>
        <p:spPr>
          <a:xfrm>
            <a:off x="484960" y="1112152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처방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5F19A-F9BD-4F4E-9810-049F9D4EC9C0}"/>
              </a:ext>
            </a:extLst>
          </p:cNvPr>
          <p:cNvSpPr txBox="1"/>
          <p:nvPr/>
        </p:nvSpPr>
        <p:spPr>
          <a:xfrm>
            <a:off x="1057216" y="3779748"/>
            <a:ext cx="483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800" dirty="0">
                <a:latin typeface="나눔스퀘어" pitchFamily="50" charset="-127"/>
                <a:ea typeface="나눔스퀘어" pitchFamily="50" charset="-127"/>
              </a:rPr>
              <a:t>정규성을 먼저 수정하는 경우가 많음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EA2679-0CE6-42FD-B811-DC4EE9D50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461" y="4941168"/>
            <a:ext cx="1763688" cy="1724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629DA-2651-466E-9D76-8D3E2E05FDCC}"/>
              </a:ext>
            </a:extLst>
          </p:cNvPr>
          <p:cNvSpPr txBox="1"/>
          <p:nvPr/>
        </p:nvSpPr>
        <p:spPr>
          <a:xfrm>
            <a:off x="6156176" y="5386878"/>
            <a:ext cx="1873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i="1" dirty="0">
                <a:solidFill>
                  <a:schemeClr val="bg1">
                    <a:lumMod val="6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정규성</a:t>
            </a:r>
            <a:endParaRPr lang="en-US" altLang="ko-KR" sz="1400" i="1" dirty="0">
              <a:solidFill>
                <a:schemeClr val="bg1">
                  <a:lumMod val="6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400" i="1" dirty="0">
                <a:solidFill>
                  <a:schemeClr val="bg1">
                    <a:lumMod val="6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잘 가고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30774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756" y="2871790"/>
            <a:ext cx="4392488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독립성 진단과 처방</a:t>
            </a:r>
            <a:endParaRPr lang="en-US" altLang="ko-KR" sz="32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952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7200" b="1" spc="300" dirty="0">
              <a:solidFill>
                <a:srgbClr val="28517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936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2">
            <a:extLst>
              <a:ext uri="{FF2B5EF4-FFF2-40B4-BE49-F238E27FC236}">
                <a16:creationId xmlns:a16="http://schemas.microsoft.com/office/drawing/2014/main" id="{84EBCB88-198E-4766-8C4E-D1CDC82F1C56}"/>
              </a:ext>
            </a:extLst>
          </p:cNvPr>
          <p:cNvSpPr/>
          <p:nvPr/>
        </p:nvSpPr>
        <p:spPr>
          <a:xfrm flipV="1">
            <a:off x="1086950" y="5718215"/>
            <a:ext cx="4434418" cy="3457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22">
            <a:extLst>
              <a:ext uri="{FF2B5EF4-FFF2-40B4-BE49-F238E27FC236}">
                <a16:creationId xmlns:a16="http://schemas.microsoft.com/office/drawing/2014/main" id="{C3E29F12-CDDF-4B72-9C94-F3041164827A}"/>
              </a:ext>
            </a:extLst>
          </p:cNvPr>
          <p:cNvSpPr/>
          <p:nvPr/>
        </p:nvSpPr>
        <p:spPr>
          <a:xfrm>
            <a:off x="1045425" y="2012730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36EC1-EDC9-4CFF-A094-A217BE1DAC75}"/>
              </a:ext>
            </a:extLst>
          </p:cNvPr>
          <p:cNvSpPr txBox="1"/>
          <p:nvPr/>
        </p:nvSpPr>
        <p:spPr>
          <a:xfrm>
            <a:off x="1121590" y="3937333"/>
            <a:ext cx="50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바로 앞 뒤 관측치의 자기상관성을 확인하는 테스트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E16086B-FBDE-4F64-A9CC-86433C291816}"/>
              </a:ext>
            </a:extLst>
          </p:cNvPr>
          <p:cNvCxnSpPr>
            <a:cxnSpLocks/>
          </p:cNvCxnSpPr>
          <p:nvPr/>
        </p:nvCxnSpPr>
        <p:spPr>
          <a:xfrm rot="5400000">
            <a:off x="5532558" y="5509765"/>
            <a:ext cx="544445" cy="216024"/>
          </a:xfrm>
          <a:prstGeom prst="bentConnector3">
            <a:avLst>
              <a:gd name="adj1" fmla="val 997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370761-6C1A-4BCA-8374-A2A967B47819}"/>
                  </a:ext>
                </a:extLst>
              </p:cNvPr>
              <p:cNvSpPr txBox="1"/>
              <p:nvPr/>
            </p:nvSpPr>
            <p:spPr>
              <a:xfrm>
                <a:off x="1086950" y="5752128"/>
                <a:ext cx="4650443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400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sz="1400" dirty="0">
                    <a:latin typeface="나눔스퀘어" pitchFamily="50" charset="-127"/>
                    <a:ea typeface="나눔스퀘어" pitchFamily="50" charset="-127"/>
                  </a:rPr>
                  <a:t>표본 </a:t>
                </a:r>
                <a:r>
                  <a:rPr lang="ko-KR" altLang="en-US" sz="1400" dirty="0" err="1">
                    <a:latin typeface="나눔스퀘어" pitchFamily="50" charset="-127"/>
                    <a:ea typeface="나눔스퀘어" pitchFamily="50" charset="-127"/>
                  </a:rPr>
                  <a:t>잔차</a:t>
                </a:r>
                <a:r>
                  <a:rPr lang="ko-KR" altLang="en-US" sz="1400" dirty="0">
                    <a:latin typeface="나눔스퀘어" pitchFamily="50" charset="-127"/>
                    <a:ea typeface="나눔스퀘어" pitchFamily="50" charset="-127"/>
                  </a:rPr>
                  <a:t> 상관</a:t>
                </a:r>
                <a:r>
                  <a:rPr lang="en-US" altLang="ko-KR" sz="1400" dirty="0">
                    <a:latin typeface="나눔스퀘어" pitchFamily="50" charset="-127"/>
                    <a:ea typeface="나눔스퀘어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와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" pitchFamily="50" charset="-127"/>
                    <a:ea typeface="나눔스퀘어" pitchFamily="50" charset="-127"/>
                  </a:rPr>
                  <a:t>의 상관계수의 꼴</a:t>
                </a:r>
                <a:r>
                  <a:rPr lang="en-US" altLang="ko-KR" sz="1400" dirty="0">
                    <a:latin typeface="나눔스퀘어" pitchFamily="50" charset="-127"/>
                    <a:ea typeface="나눔스퀘어" pitchFamily="50" charset="-127"/>
                  </a:rPr>
                  <a:t>,</a:t>
                </a:r>
                <a:r>
                  <a:rPr lang="ko-KR" altLang="en-US" sz="1400" dirty="0">
                    <a:latin typeface="나눔스퀘어" pitchFamily="50" charset="-127"/>
                    <a:ea typeface="나눔스퀘어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latin typeface="나눔스퀘어" pitchFamily="50" charset="-127"/>
                    <a:ea typeface="나눔스퀘어" pitchFamily="50" charset="-127"/>
                  </a:rPr>
                  <a:t> </a:t>
                </a:r>
                <a:endParaRPr lang="ko-KR" altLang="en-US" sz="1400" dirty="0"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370761-6C1A-4BCA-8374-A2A967B47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50" y="5752128"/>
                <a:ext cx="4650443" cy="311817"/>
              </a:xfrm>
              <a:prstGeom prst="rect">
                <a:avLst/>
              </a:prstGeom>
              <a:blipFill>
                <a:blip r:embed="rId3"/>
                <a:stretch>
                  <a:fillRect t="-1961" r="-786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DA2CD86-1975-40D4-A2AD-816E9F8A33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73930" y="6074827"/>
            <a:ext cx="342923" cy="321160"/>
          </a:xfrm>
          <a:prstGeom prst="bentConnector3">
            <a:avLst>
              <a:gd name="adj1" fmla="val 927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34038B-6C63-42B3-BA4B-4221950BAD7D}"/>
                  </a:ext>
                </a:extLst>
              </p:cNvPr>
              <p:cNvSpPr txBox="1"/>
              <p:nvPr/>
            </p:nvSpPr>
            <p:spPr>
              <a:xfrm>
                <a:off x="5221928" y="6235407"/>
                <a:ext cx="11657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34038B-6C63-42B3-BA4B-4221950B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928" y="6235407"/>
                <a:ext cx="1165703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62D3239-9B80-49C7-AE95-1A2B78BADD81}"/>
              </a:ext>
            </a:extLst>
          </p:cNvPr>
          <p:cNvSpPr txBox="1"/>
          <p:nvPr/>
        </p:nvSpPr>
        <p:spPr>
          <a:xfrm>
            <a:off x="484960" y="1112152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D92F5855-8D2D-4711-8E66-D07EC7ED20A5}"/>
              </a:ext>
            </a:extLst>
          </p:cNvPr>
          <p:cNvSpPr/>
          <p:nvPr/>
        </p:nvSpPr>
        <p:spPr>
          <a:xfrm>
            <a:off x="1121591" y="16781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8CDEE-F2B2-4C6A-9266-481CE9B26696}"/>
              </a:ext>
            </a:extLst>
          </p:cNvPr>
          <p:cNvSpPr txBox="1"/>
          <p:nvPr/>
        </p:nvSpPr>
        <p:spPr>
          <a:xfrm>
            <a:off x="1121590" y="1656522"/>
            <a:ext cx="83625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6BE6FD-E91E-4D9C-B71F-E6706D05EFDD}"/>
                  </a:ext>
                </a:extLst>
              </p:cNvPr>
              <p:cNvSpPr txBox="1"/>
              <p:nvPr/>
            </p:nvSpPr>
            <p:spPr>
              <a:xfrm>
                <a:off x="1216875" y="2177114"/>
                <a:ext cx="6939526" cy="881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잔차들이 서로 독립 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자기상관성이 없음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잔차들이 서로 독립이 아님 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자기상관성이 있음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  <a:endParaRPr lang="ko-KR" altLang="en-US" dirty="0"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6BE6FD-E91E-4D9C-B71F-E6706D05E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875" y="2177114"/>
                <a:ext cx="6939526" cy="881973"/>
              </a:xfrm>
              <a:prstGeom prst="rect">
                <a:avLst/>
              </a:prstGeom>
              <a:blipFill>
                <a:blip r:embed="rId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6232452-F826-4254-9F39-411D3DCB360A}"/>
              </a:ext>
            </a:extLst>
          </p:cNvPr>
          <p:cNvSpPr txBox="1"/>
          <p:nvPr/>
        </p:nvSpPr>
        <p:spPr>
          <a:xfrm>
            <a:off x="971600" y="3491716"/>
            <a:ext cx="681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Durbin Watson Test</a:t>
            </a:r>
          </a:p>
        </p:txBody>
      </p:sp>
      <p:sp>
        <p:nvSpPr>
          <p:cNvPr id="18" name="사각형: 둥근 모서리 41">
            <a:extLst>
              <a:ext uri="{FF2B5EF4-FFF2-40B4-BE49-F238E27FC236}">
                <a16:creationId xmlns:a16="http://schemas.microsoft.com/office/drawing/2014/main" id="{57F3D7A5-38C8-422F-9052-0C9CB28DED36}"/>
              </a:ext>
            </a:extLst>
          </p:cNvPr>
          <p:cNvSpPr/>
          <p:nvPr/>
        </p:nvSpPr>
        <p:spPr>
          <a:xfrm>
            <a:off x="1590346" y="4523751"/>
            <a:ext cx="6495383" cy="109402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422391-C80B-499A-9040-A86B7E9DCEDC}"/>
              </a:ext>
            </a:extLst>
          </p:cNvPr>
          <p:cNvCxnSpPr>
            <a:cxnSpLocks/>
          </p:cNvCxnSpPr>
          <p:nvPr/>
        </p:nvCxnSpPr>
        <p:spPr>
          <a:xfrm>
            <a:off x="2123728" y="4523751"/>
            <a:ext cx="1033795" cy="0"/>
          </a:xfrm>
          <a:prstGeom prst="line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836E595-CCD1-4F50-8506-F5DD2FFEB16B}"/>
              </a:ext>
            </a:extLst>
          </p:cNvPr>
          <p:cNvCxnSpPr>
            <a:cxnSpLocks/>
          </p:cNvCxnSpPr>
          <p:nvPr/>
        </p:nvCxnSpPr>
        <p:spPr>
          <a:xfrm>
            <a:off x="6563487" y="5617777"/>
            <a:ext cx="1033795" cy="0"/>
          </a:xfrm>
          <a:prstGeom prst="line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077E275-5B5F-495F-BDD9-39C8BCCE2126}"/>
                  </a:ext>
                </a:extLst>
              </p:cNvPr>
              <p:cNvSpPr/>
              <p:nvPr/>
            </p:nvSpPr>
            <p:spPr>
              <a:xfrm>
                <a:off x="1843547" y="4752602"/>
                <a:ext cx="5753735" cy="721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077E275-5B5F-495F-BDD9-39C8BCCE2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47" y="4752602"/>
                <a:ext cx="5753735" cy="7211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659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2D3239-9B80-49C7-AE95-1A2B78BADD81}"/>
              </a:ext>
            </a:extLst>
          </p:cNvPr>
          <p:cNvSpPr txBox="1"/>
          <p:nvPr/>
        </p:nvSpPr>
        <p:spPr>
          <a:xfrm>
            <a:off x="484960" y="1112152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Picture 2" descr="통계분석 강좌 - Durbin-Watson 검정">
            <a:extLst>
              <a:ext uri="{FF2B5EF4-FFF2-40B4-BE49-F238E27FC236}">
                <a16:creationId xmlns:a16="http://schemas.microsoft.com/office/drawing/2014/main" id="{73268E81-5E6F-409D-BF50-A102E9A8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48" y="4058695"/>
            <a:ext cx="6840103" cy="138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61A4D5-D510-4F08-9F57-032C1C6ED099}"/>
              </a:ext>
            </a:extLst>
          </p:cNvPr>
          <p:cNvSpPr txBox="1"/>
          <p:nvPr/>
        </p:nvSpPr>
        <p:spPr>
          <a:xfrm>
            <a:off x="964504" y="3491715"/>
            <a:ext cx="28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Durbin Watson Test</a:t>
            </a:r>
          </a:p>
        </p:txBody>
      </p:sp>
      <p:sp>
        <p:nvSpPr>
          <p:cNvPr id="16" name="사각형: 둥근 모서리 22">
            <a:extLst>
              <a:ext uri="{FF2B5EF4-FFF2-40B4-BE49-F238E27FC236}">
                <a16:creationId xmlns:a16="http://schemas.microsoft.com/office/drawing/2014/main" id="{2B6CA97D-689C-4AFC-8470-458FC04EE081}"/>
              </a:ext>
            </a:extLst>
          </p:cNvPr>
          <p:cNvSpPr/>
          <p:nvPr/>
        </p:nvSpPr>
        <p:spPr>
          <a:xfrm>
            <a:off x="1045425" y="2012730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5155E113-7867-48B8-8471-3A424A3E4479}"/>
              </a:ext>
            </a:extLst>
          </p:cNvPr>
          <p:cNvSpPr/>
          <p:nvPr/>
        </p:nvSpPr>
        <p:spPr>
          <a:xfrm>
            <a:off x="1121591" y="16781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92C4B9-375A-4C92-8EBD-985864D45AF0}"/>
              </a:ext>
            </a:extLst>
          </p:cNvPr>
          <p:cNvSpPr txBox="1"/>
          <p:nvPr/>
        </p:nvSpPr>
        <p:spPr>
          <a:xfrm>
            <a:off x="1121590" y="1656522"/>
            <a:ext cx="83625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3A5980-4B11-40CC-82C7-4AAECA98B583}"/>
                  </a:ext>
                </a:extLst>
              </p:cNvPr>
              <p:cNvSpPr txBox="1"/>
              <p:nvPr/>
            </p:nvSpPr>
            <p:spPr>
              <a:xfrm>
                <a:off x="1216875" y="2177114"/>
                <a:ext cx="6939526" cy="881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잔차들이 서로 독립 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자기상관성이 없음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잔차들이 서로 독립이 아님 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자기상관성이 있음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  <a:endParaRPr lang="ko-KR" altLang="en-US" dirty="0"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3A5980-4B11-40CC-82C7-4AAECA98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875" y="2177114"/>
                <a:ext cx="6939526" cy="881973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8170C05B-39AE-4794-9EC6-5182A749D2D7}"/>
              </a:ext>
            </a:extLst>
          </p:cNvPr>
          <p:cNvSpPr/>
          <p:nvPr/>
        </p:nvSpPr>
        <p:spPr>
          <a:xfrm>
            <a:off x="1323411" y="4709840"/>
            <a:ext cx="1008112" cy="315925"/>
          </a:xfrm>
          <a:prstGeom prst="ellipse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188F83B-906B-414E-8EFF-947284E5C27E}"/>
              </a:ext>
            </a:extLst>
          </p:cNvPr>
          <p:cNvCxnSpPr>
            <a:cxnSpLocks/>
          </p:cNvCxnSpPr>
          <p:nvPr/>
        </p:nvCxnSpPr>
        <p:spPr>
          <a:xfrm>
            <a:off x="1827467" y="5013176"/>
            <a:ext cx="0" cy="7794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BA60875-789F-4ECB-A204-7AC5B3E64FFF}"/>
              </a:ext>
            </a:extLst>
          </p:cNvPr>
          <p:cNvSpPr txBox="1"/>
          <p:nvPr/>
        </p:nvSpPr>
        <p:spPr>
          <a:xfrm>
            <a:off x="373844" y="5739492"/>
            <a:ext cx="331946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양의 상관관계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자기상관성 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존재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)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5DC4FE4-0A60-4F63-AEC7-B37953061EF0}"/>
              </a:ext>
            </a:extLst>
          </p:cNvPr>
          <p:cNvSpPr/>
          <p:nvPr/>
        </p:nvSpPr>
        <p:spPr>
          <a:xfrm>
            <a:off x="3491880" y="4714853"/>
            <a:ext cx="2088232" cy="292924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0FE51-E9B9-4295-BE2A-6A3C10171FCD}"/>
              </a:ext>
            </a:extLst>
          </p:cNvPr>
          <p:cNvSpPr txBox="1"/>
          <p:nvPr/>
        </p:nvSpPr>
        <p:spPr>
          <a:xfrm>
            <a:off x="3621296" y="5740999"/>
            <a:ext cx="19588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자기상관성이 없음</a:t>
            </a:r>
            <a:endParaRPr lang="ko-KR" altLang="en-US" dirty="0">
              <a:solidFill>
                <a:srgbClr val="912E2C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776A78-DC5E-49D4-A463-BC89637BBD60}"/>
              </a:ext>
            </a:extLst>
          </p:cNvPr>
          <p:cNvCxnSpPr>
            <a:cxnSpLocks/>
          </p:cNvCxnSpPr>
          <p:nvPr/>
        </p:nvCxnSpPr>
        <p:spPr>
          <a:xfrm>
            <a:off x="4783446" y="5013176"/>
            <a:ext cx="0" cy="7794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66EC6CDB-A1B3-4303-A4EC-2047ED353107}"/>
              </a:ext>
            </a:extLst>
          </p:cNvPr>
          <p:cNvSpPr/>
          <p:nvPr/>
        </p:nvSpPr>
        <p:spPr>
          <a:xfrm>
            <a:off x="6748317" y="4709840"/>
            <a:ext cx="1072271" cy="315925"/>
          </a:xfrm>
          <a:prstGeom prst="ellipse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D8DD16E-42A5-47ED-9E7A-C6D7708AA15A}"/>
              </a:ext>
            </a:extLst>
          </p:cNvPr>
          <p:cNvCxnSpPr>
            <a:cxnSpLocks/>
          </p:cNvCxnSpPr>
          <p:nvPr/>
        </p:nvCxnSpPr>
        <p:spPr>
          <a:xfrm>
            <a:off x="7380312" y="5013176"/>
            <a:ext cx="0" cy="7794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15170A-9096-4ED2-BBF4-E7829C4BF4BB}"/>
              </a:ext>
            </a:extLst>
          </p:cNvPr>
          <p:cNvSpPr txBox="1"/>
          <p:nvPr/>
        </p:nvSpPr>
        <p:spPr>
          <a:xfrm>
            <a:off x="5581299" y="5739492"/>
            <a:ext cx="322397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음의 상관관계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자기상관성 </a:t>
            </a:r>
            <a:r>
              <a:rPr lang="ko-KR" altLang="en-US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존재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4537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C36EC1-EDC9-4CFF-A094-A217BE1DAC75}"/>
              </a:ext>
            </a:extLst>
          </p:cNvPr>
          <p:cNvSpPr txBox="1"/>
          <p:nvPr/>
        </p:nvSpPr>
        <p:spPr>
          <a:xfrm>
            <a:off x="1307639" y="4584049"/>
            <a:ext cx="783636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1) </a:t>
            </a:r>
            <a:r>
              <a:rPr lang="ko-KR" altLang="en-US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첫번째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자기 상관성만 알 수 있음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(AR(1)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구조만 파악할 수 있음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D3239-9B80-49C7-AE95-1A2B78BADD81}"/>
              </a:ext>
            </a:extLst>
          </p:cNvPr>
          <p:cNvSpPr txBox="1"/>
          <p:nvPr/>
        </p:nvSpPr>
        <p:spPr>
          <a:xfrm>
            <a:off x="484960" y="1111096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957950-5EBA-41C5-AA57-3678F23133FC}"/>
              </a:ext>
            </a:extLst>
          </p:cNvPr>
          <p:cNvSpPr txBox="1"/>
          <p:nvPr/>
        </p:nvSpPr>
        <p:spPr>
          <a:xfrm>
            <a:off x="971601" y="349171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Durbin Watson Test</a:t>
            </a:r>
          </a:p>
        </p:txBody>
      </p:sp>
      <p:sp>
        <p:nvSpPr>
          <p:cNvPr id="10" name="사각형: 둥근 모서리 22">
            <a:extLst>
              <a:ext uri="{FF2B5EF4-FFF2-40B4-BE49-F238E27FC236}">
                <a16:creationId xmlns:a16="http://schemas.microsoft.com/office/drawing/2014/main" id="{E6A8D150-48CC-4670-A168-65AA30D666BE}"/>
              </a:ext>
            </a:extLst>
          </p:cNvPr>
          <p:cNvSpPr/>
          <p:nvPr/>
        </p:nvSpPr>
        <p:spPr>
          <a:xfrm>
            <a:off x="1045425" y="2012730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9D0F30A3-C761-4A8A-AC30-7D120CA02274}"/>
              </a:ext>
            </a:extLst>
          </p:cNvPr>
          <p:cNvSpPr/>
          <p:nvPr/>
        </p:nvSpPr>
        <p:spPr>
          <a:xfrm>
            <a:off x="1121591" y="16781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70B39-7556-4582-9BA6-9E556CC557DB}"/>
              </a:ext>
            </a:extLst>
          </p:cNvPr>
          <p:cNvSpPr txBox="1"/>
          <p:nvPr/>
        </p:nvSpPr>
        <p:spPr>
          <a:xfrm>
            <a:off x="1121590" y="1656522"/>
            <a:ext cx="83625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D459-53E2-4589-B714-4CD58AAE143E}"/>
                  </a:ext>
                </a:extLst>
              </p:cNvPr>
              <p:cNvSpPr txBox="1"/>
              <p:nvPr/>
            </p:nvSpPr>
            <p:spPr>
              <a:xfrm>
                <a:off x="1216875" y="2177114"/>
                <a:ext cx="6939526" cy="881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잔차들이 서로 독립 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자기상관성이 없음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잔차들이 서로 독립이 아님 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자기상관성이 있음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  <a:endParaRPr lang="ko-KR" altLang="en-US" dirty="0"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D459-53E2-4589-B714-4CD58AAE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875" y="2177114"/>
                <a:ext cx="6939526" cy="881973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826750B-691B-465B-807C-5858CA05A13D}"/>
              </a:ext>
            </a:extLst>
          </p:cNvPr>
          <p:cNvSpPr txBox="1"/>
          <p:nvPr/>
        </p:nvSpPr>
        <p:spPr>
          <a:xfrm>
            <a:off x="1129408" y="4028519"/>
            <a:ext cx="483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&lt;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단점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&gt;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73DD9-494E-4EA3-AFEC-575F7EDFB1CA}"/>
              </a:ext>
            </a:extLst>
          </p:cNvPr>
          <p:cNvSpPr txBox="1"/>
          <p:nvPr/>
        </p:nvSpPr>
        <p:spPr>
          <a:xfrm>
            <a:off x="1307639" y="5337379"/>
            <a:ext cx="675527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2)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자기상관이 </a:t>
            </a:r>
            <a:r>
              <a:rPr lang="ko-KR" altLang="en-US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오래 지속</a:t>
            </a:r>
            <a:r>
              <a:rPr lang="en-US" altLang="ko-KR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·</a:t>
            </a:r>
            <a:r>
              <a:rPr lang="ko-KR" altLang="en-US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계절성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이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있는 경우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확인하는데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한계 존재 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9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499206-3C8E-4958-9A76-3F87FF81A53D}"/>
              </a:ext>
            </a:extLst>
          </p:cNvPr>
          <p:cNvSpPr txBox="1"/>
          <p:nvPr/>
        </p:nvSpPr>
        <p:spPr>
          <a:xfrm>
            <a:off x="495484" y="1101103"/>
            <a:ext cx="654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유의성 검정</a:t>
            </a:r>
          </a:p>
        </p:txBody>
      </p:sp>
      <p:sp>
        <p:nvSpPr>
          <p:cNvPr id="37" name="사각형: 둥근 모서리 22">
            <a:extLst>
              <a:ext uri="{FF2B5EF4-FFF2-40B4-BE49-F238E27FC236}">
                <a16:creationId xmlns:a16="http://schemas.microsoft.com/office/drawing/2014/main" id="{1AEA1AF5-C125-46A2-BD52-F19A65B92918}"/>
              </a:ext>
            </a:extLst>
          </p:cNvPr>
          <p:cNvSpPr/>
          <p:nvPr/>
        </p:nvSpPr>
        <p:spPr>
          <a:xfrm>
            <a:off x="611561" y="2235786"/>
            <a:ext cx="3816424" cy="249470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4F7609-56D0-4E17-BD67-595CC46A972D}"/>
              </a:ext>
            </a:extLst>
          </p:cNvPr>
          <p:cNvSpPr txBox="1"/>
          <p:nvPr/>
        </p:nvSpPr>
        <p:spPr>
          <a:xfrm>
            <a:off x="810558" y="1698015"/>
            <a:ext cx="341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F-test: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99FF61-A4A6-42EC-AD7B-923D0415000C}"/>
                  </a:ext>
                </a:extLst>
              </p:cNvPr>
              <p:cNvSpPr txBox="1"/>
              <p:nvPr/>
            </p:nvSpPr>
            <p:spPr>
              <a:xfrm>
                <a:off x="1011989" y="3401281"/>
                <a:ext cx="3482519" cy="823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ko-KR" altLang="en-US" sz="20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중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적어도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  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하나는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아니다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99FF61-A4A6-42EC-AD7B-923D04150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89" y="3401281"/>
                <a:ext cx="3482519" cy="823174"/>
              </a:xfrm>
              <a:prstGeom prst="rect">
                <a:avLst/>
              </a:prstGeom>
              <a:blipFill>
                <a:blip r:embed="rId3"/>
                <a:stretch>
                  <a:fillRect l="-2452" b="-17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4053F3D6-E304-4BC8-A85A-3D7070D61856}"/>
              </a:ext>
            </a:extLst>
          </p:cNvPr>
          <p:cNvSpPr txBox="1"/>
          <p:nvPr/>
        </p:nvSpPr>
        <p:spPr>
          <a:xfrm>
            <a:off x="4600196" y="1698015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t-test: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개별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회귀계수의 유의성을 검정</a:t>
            </a:r>
          </a:p>
        </p:txBody>
      </p:sp>
      <p:sp>
        <p:nvSpPr>
          <p:cNvPr id="43" name="사각형: 둥근 모서리 22">
            <a:extLst>
              <a:ext uri="{FF2B5EF4-FFF2-40B4-BE49-F238E27FC236}">
                <a16:creationId xmlns:a16="http://schemas.microsoft.com/office/drawing/2014/main" id="{E58C68FB-8F54-447B-9961-BCA412763F1F}"/>
              </a:ext>
            </a:extLst>
          </p:cNvPr>
          <p:cNvSpPr/>
          <p:nvPr/>
        </p:nvSpPr>
        <p:spPr>
          <a:xfrm>
            <a:off x="4658106" y="2235786"/>
            <a:ext cx="3916628" cy="249470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8E6EDF-5135-4C06-835F-AD6793AE1D6A}"/>
                  </a:ext>
                </a:extLst>
              </p:cNvPr>
              <p:cNvSpPr txBox="1"/>
              <p:nvPr/>
            </p:nvSpPr>
            <p:spPr>
              <a:xfrm>
                <a:off x="4860032" y="2984910"/>
                <a:ext cx="1162177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8E6EDF-5135-4C06-835F-AD6793AE1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984910"/>
                <a:ext cx="1162177" cy="299313"/>
              </a:xfrm>
              <a:prstGeom prst="rect">
                <a:avLst/>
              </a:prstGeom>
              <a:blipFill>
                <a:blip r:embed="rId4"/>
                <a:stretch>
                  <a:fillRect l="-3665" t="-2041" r="-4188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EA804E-55A9-4A44-9798-922DAB22901C}"/>
                  </a:ext>
                </a:extLst>
              </p:cNvPr>
              <p:cNvSpPr txBox="1"/>
              <p:nvPr/>
            </p:nvSpPr>
            <p:spPr>
              <a:xfrm>
                <a:off x="4860032" y="3765634"/>
                <a:ext cx="115685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EA804E-55A9-4A44-9798-922DAB229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765634"/>
                <a:ext cx="1156855" cy="299313"/>
              </a:xfrm>
              <a:prstGeom prst="rect">
                <a:avLst/>
              </a:prstGeom>
              <a:blipFill>
                <a:blip r:embed="rId5"/>
                <a:stretch>
                  <a:fillRect l="-3684" t="-2041" r="-4211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DD70B6-AF8C-4DFB-9C49-39FAEFD3746B}"/>
                  </a:ext>
                </a:extLst>
              </p:cNvPr>
              <p:cNvSpPr txBox="1"/>
              <p:nvPr/>
            </p:nvSpPr>
            <p:spPr>
              <a:xfrm>
                <a:off x="5475314" y="2864300"/>
                <a:ext cx="3633190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다른</a:t>
                </a:r>
                <a:r>
                  <a:rPr lang="en-US" altLang="ko-KR" sz="14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변수들이</a:t>
                </a:r>
                <a:r>
                  <a:rPr lang="ko-KR" altLang="en-US" sz="14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적합</a:t>
                </a:r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된</a:t>
                </a:r>
                <a:r>
                  <a:rPr lang="ko-KR" altLang="en-US" sz="14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상태에서 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통계적으로 유의하지 않다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DD70B6-AF8C-4DFB-9C49-39FAEFD37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314" y="2864300"/>
                <a:ext cx="3633190" cy="540533"/>
              </a:xfrm>
              <a:prstGeom prst="rect">
                <a:avLst/>
              </a:prstGeom>
              <a:blipFill>
                <a:blip r:embed="rId6"/>
                <a:stretch>
                  <a:fillRect t="-2247" b="-78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E5973C-4B6D-49A4-BC70-574AF038BCFF}"/>
                  </a:ext>
                </a:extLst>
              </p:cNvPr>
              <p:cNvSpPr txBox="1"/>
              <p:nvPr/>
            </p:nvSpPr>
            <p:spPr>
              <a:xfrm>
                <a:off x="5953354" y="3645024"/>
                <a:ext cx="2662640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다른</a:t>
                </a:r>
                <a:r>
                  <a:rPr lang="en-US" altLang="ko-KR" sz="14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변수들이 </a:t>
                </a:r>
                <a:r>
                  <a:rPr lang="ko-KR" altLang="en-US" sz="1400" dirty="0" err="1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적합</a:t>
                </a:r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된</a:t>
                </a:r>
                <a:r>
                  <a:rPr lang="ko-KR" altLang="en-US" sz="14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상태에서 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통계적으로 유의하다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E5973C-4B6D-49A4-BC70-574AF038B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54" y="3645024"/>
                <a:ext cx="2662640" cy="540533"/>
              </a:xfrm>
              <a:prstGeom prst="rect">
                <a:avLst/>
              </a:prstGeom>
              <a:blipFill>
                <a:blip r:embed="rId7"/>
                <a:stretch>
                  <a:fillRect t="-2247" b="-78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4B69D2-B030-458D-8F74-6295C3A6E0C9}"/>
                  </a:ext>
                </a:extLst>
              </p:cNvPr>
              <p:cNvSpPr txBox="1"/>
              <p:nvPr/>
            </p:nvSpPr>
            <p:spPr>
              <a:xfrm>
                <a:off x="1011989" y="2780928"/>
                <a:ext cx="3015569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:  </m:t>
                    </m:r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4B69D2-B030-458D-8F74-6295C3A6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89" y="2780928"/>
                <a:ext cx="3015569" cy="331437"/>
              </a:xfrm>
              <a:prstGeom prst="rect">
                <a:avLst/>
              </a:prstGeom>
              <a:blipFill>
                <a:blip r:embed="rId8"/>
                <a:stretch>
                  <a:fillRect l="-2828" r="-2020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61B4C29-1E4E-41C2-B430-41E344B22A4A}"/>
              </a:ext>
            </a:extLst>
          </p:cNvPr>
          <p:cNvSpPr txBox="1"/>
          <p:nvPr/>
        </p:nvSpPr>
        <p:spPr>
          <a:xfrm>
            <a:off x="1277508" y="4935752"/>
            <a:ext cx="170969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기각되지 않는다면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84CB6-8E1F-451C-93D2-9E1DF70C3868}"/>
              </a:ext>
            </a:extLst>
          </p:cNvPr>
          <p:cNvSpPr txBox="1"/>
          <p:nvPr/>
        </p:nvSpPr>
        <p:spPr>
          <a:xfrm>
            <a:off x="823036" y="4919990"/>
            <a:ext cx="851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i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</a:t>
            </a:r>
            <a:endParaRPr lang="ko-KR" altLang="en-US" sz="3000" i="1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B96D7C-E6B6-4CF8-95CF-7EC15C15FF3C}"/>
                  </a:ext>
                </a:extLst>
              </p:cNvPr>
              <p:cNvSpPr txBox="1"/>
              <p:nvPr/>
            </p:nvSpPr>
            <p:spPr>
              <a:xfrm>
                <a:off x="1307049" y="5510151"/>
                <a:ext cx="2983950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∵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B96D7C-E6B6-4CF8-95CF-7EC15C15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49" y="5510151"/>
                <a:ext cx="2983950" cy="357534"/>
              </a:xfrm>
              <a:prstGeom prst="rect">
                <a:avLst/>
              </a:prstGeom>
              <a:blipFill>
                <a:blip r:embed="rId9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F42B598C-9D3A-4645-A721-3250D2A1AB68}"/>
              </a:ext>
            </a:extLst>
          </p:cNvPr>
          <p:cNvGrpSpPr/>
          <p:nvPr/>
        </p:nvGrpSpPr>
        <p:grpSpPr>
          <a:xfrm rot="5400000" flipH="1">
            <a:off x="2249648" y="3828817"/>
            <a:ext cx="114680" cy="2880000"/>
            <a:chOff x="5582735" y="38516"/>
            <a:chExt cx="114680" cy="4072509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10F86A2-D8C6-4CAD-937E-8735162682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546480" y="2074771"/>
              <a:ext cx="4072509" cy="0"/>
            </a:xfrm>
            <a:prstGeom prst="line">
              <a:avLst/>
            </a:prstGeom>
            <a:ln>
              <a:solidFill>
                <a:srgbClr val="2B35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D6EC48E-FA6C-44D3-8D0A-2C34E7EEB298}"/>
                </a:ext>
              </a:extLst>
            </p:cNvPr>
            <p:cNvSpPr/>
            <p:nvPr/>
          </p:nvSpPr>
          <p:spPr>
            <a:xfrm>
              <a:off x="5582735" y="38516"/>
              <a:ext cx="114680" cy="117231"/>
            </a:xfrm>
            <a:prstGeom prst="rect">
              <a:avLst/>
            </a:prstGeom>
            <a:solidFill>
              <a:srgbClr val="2B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99D4E71-AAE9-4F4F-8C5D-14A7EF88F77F}"/>
              </a:ext>
            </a:extLst>
          </p:cNvPr>
          <p:cNvSpPr txBox="1"/>
          <p:nvPr/>
        </p:nvSpPr>
        <p:spPr>
          <a:xfrm>
            <a:off x="1307049" y="6062642"/>
            <a:ext cx="3120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회귀식이 아무런 </a:t>
            </a:r>
            <a:r>
              <a:rPr lang="ko-KR" altLang="en-US" sz="1600" dirty="0">
                <a:solidFill>
                  <a:srgbClr val="912E2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의미가 없음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의미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28D83A43-6BC6-449A-A46E-710A693CC247}"/>
              </a:ext>
            </a:extLst>
          </p:cNvPr>
          <p:cNvSpPr/>
          <p:nvPr/>
        </p:nvSpPr>
        <p:spPr>
          <a:xfrm rot="16200000">
            <a:off x="930044" y="5521504"/>
            <a:ext cx="316666" cy="334829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48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5BFCD8D9-B798-4C7F-B7B3-008E65CB74F6}"/>
              </a:ext>
            </a:extLst>
          </p:cNvPr>
          <p:cNvSpPr/>
          <p:nvPr/>
        </p:nvSpPr>
        <p:spPr>
          <a:xfrm rot="16200000">
            <a:off x="930044" y="6064505"/>
            <a:ext cx="316666" cy="334829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48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037FD7-2507-4CCB-B819-B45764FEFAE0}"/>
                  </a:ext>
                </a:extLst>
              </p:cNvPr>
              <p:cNvSpPr txBox="1"/>
              <p:nvPr/>
            </p:nvSpPr>
            <p:spPr>
              <a:xfrm>
                <a:off x="5450644" y="4871984"/>
                <a:ext cx="1709692" cy="494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|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2000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|≥</m:t>
                      </m:r>
                      <m:sSub>
                        <m:sSubPr>
                          <m:ctrlPr>
                            <a:rPr lang="en-US" altLang="ko-KR" sz="160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𝑝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−1;</m:t>
                          </m:r>
                          <m:r>
                            <a:rPr lang="ko-KR" altLang="en-US" sz="1600" b="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𝛼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037FD7-2507-4CCB-B819-B45764FEF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644" y="4871984"/>
                <a:ext cx="1709692" cy="4948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26156FE9-8062-4CEA-B5C7-1238E203C2AF}"/>
              </a:ext>
            </a:extLst>
          </p:cNvPr>
          <p:cNvSpPr txBox="1"/>
          <p:nvPr/>
        </p:nvSpPr>
        <p:spPr>
          <a:xfrm>
            <a:off x="4992469" y="4919990"/>
            <a:ext cx="851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i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</a:t>
            </a:r>
            <a:endParaRPr lang="ko-KR" altLang="en-US" sz="3000" i="1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1F3F67-81DB-45AB-8020-B51E7A80B8C7}"/>
                  </a:ext>
                </a:extLst>
              </p:cNvPr>
              <p:cNvSpPr txBox="1"/>
              <p:nvPr/>
            </p:nvSpPr>
            <p:spPr>
              <a:xfrm>
                <a:off x="5476482" y="5510151"/>
                <a:ext cx="2983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귀무가설 </m:t>
                      </m:r>
                      <m:r>
                        <m:rPr>
                          <m:nor/>
                        </m:rPr>
                        <a:rPr lang="ko-KR" altLang="en-US" sz="1600" dirty="0" smtClean="0">
                          <a:solidFill>
                            <a:srgbClr val="912E2C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기각</m:t>
                      </m:r>
                      <m:r>
                        <m:rPr>
                          <m:nor/>
                        </m:rP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l</m:t>
                      </m:r>
                    </m:oMath>
                  </m:oMathPara>
                </a14:m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1F3F67-81DB-45AB-8020-B51E7A80B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482" y="5510151"/>
                <a:ext cx="2983950" cy="338554"/>
              </a:xfrm>
              <a:prstGeom prst="rect">
                <a:avLst/>
              </a:prstGeom>
              <a:blipFill>
                <a:blip r:embed="rId11"/>
                <a:stretch>
                  <a:fillRect l="-204" b="-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그룹 56">
            <a:extLst>
              <a:ext uri="{FF2B5EF4-FFF2-40B4-BE49-F238E27FC236}">
                <a16:creationId xmlns:a16="http://schemas.microsoft.com/office/drawing/2014/main" id="{1E0B6C04-6351-4A22-A4B5-534E1DBB332C}"/>
              </a:ext>
            </a:extLst>
          </p:cNvPr>
          <p:cNvGrpSpPr/>
          <p:nvPr/>
        </p:nvGrpSpPr>
        <p:grpSpPr>
          <a:xfrm rot="5400000" flipH="1">
            <a:off x="6419081" y="3828817"/>
            <a:ext cx="114680" cy="2880000"/>
            <a:chOff x="5582735" y="38516"/>
            <a:chExt cx="114680" cy="4072509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453768B-DF3A-4F23-9C76-7D5B49B09CE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546480" y="2074771"/>
              <a:ext cx="4072509" cy="0"/>
            </a:xfrm>
            <a:prstGeom prst="line">
              <a:avLst/>
            </a:prstGeom>
            <a:ln>
              <a:solidFill>
                <a:srgbClr val="2B35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06CD42-DBB9-46DC-8981-EACC041A4264}"/>
                </a:ext>
              </a:extLst>
            </p:cNvPr>
            <p:cNvSpPr/>
            <p:nvPr/>
          </p:nvSpPr>
          <p:spPr>
            <a:xfrm>
              <a:off x="5582735" y="38516"/>
              <a:ext cx="114680" cy="117231"/>
            </a:xfrm>
            <a:prstGeom prst="rect">
              <a:avLst/>
            </a:prstGeom>
            <a:solidFill>
              <a:srgbClr val="2B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06CF801-46E1-4FAD-A297-13581BB0A1B4}"/>
                  </a:ext>
                </a:extLst>
              </p:cNvPr>
              <p:cNvSpPr txBox="1"/>
              <p:nvPr/>
            </p:nvSpPr>
            <p:spPr>
              <a:xfrm>
                <a:off x="5476482" y="5920755"/>
                <a:ext cx="2900363" cy="604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다른 변수들이 </a:t>
                </a:r>
                <a:r>
                  <a:rPr lang="ko-KR" altLang="en-US" sz="1600" dirty="0" err="1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적합</a:t>
                </a:r>
                <a:r>
                  <a:rPr lang="ko-KR" altLang="en-US" sz="1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된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상태에서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통계적으로 </a:t>
                </a:r>
                <a:r>
                  <a:rPr lang="ko-KR" altLang="en-US" sz="16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유의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한 변수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06CF801-46E1-4FAD-A297-13581BB0A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482" y="5920755"/>
                <a:ext cx="2900363" cy="604589"/>
              </a:xfrm>
              <a:prstGeom prst="rect">
                <a:avLst/>
              </a:prstGeom>
              <a:blipFill>
                <a:blip r:embed="rId12"/>
                <a:stretch>
                  <a:fillRect l="-1050" t="-3030" b="-10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26FC0CEC-C06B-4DEC-B5F1-FBBF4F3A6A4F}"/>
              </a:ext>
            </a:extLst>
          </p:cNvPr>
          <p:cNvSpPr/>
          <p:nvPr/>
        </p:nvSpPr>
        <p:spPr>
          <a:xfrm rot="16200000">
            <a:off x="5099477" y="5521504"/>
            <a:ext cx="316666" cy="334829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48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47CD24A9-21F6-4450-9DCD-A8CFAFF730C7}"/>
              </a:ext>
            </a:extLst>
          </p:cNvPr>
          <p:cNvSpPr/>
          <p:nvPr/>
        </p:nvSpPr>
        <p:spPr>
          <a:xfrm rot="16200000">
            <a:off x="5099477" y="6064505"/>
            <a:ext cx="316666" cy="334829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48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97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22">
            <a:extLst>
              <a:ext uri="{FF2B5EF4-FFF2-40B4-BE49-F238E27FC236}">
                <a16:creationId xmlns:a16="http://schemas.microsoft.com/office/drawing/2014/main" id="{C3E29F12-CDDF-4B72-9C94-F3041164827A}"/>
              </a:ext>
            </a:extLst>
          </p:cNvPr>
          <p:cNvSpPr/>
          <p:nvPr/>
        </p:nvSpPr>
        <p:spPr>
          <a:xfrm>
            <a:off x="1045425" y="2012730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D3239-9B80-49C7-AE95-1A2B78BADD81}"/>
              </a:ext>
            </a:extLst>
          </p:cNvPr>
          <p:cNvSpPr txBox="1"/>
          <p:nvPr/>
        </p:nvSpPr>
        <p:spPr>
          <a:xfrm>
            <a:off x="484960" y="1111704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D92F5855-8D2D-4711-8E66-D07EC7ED20A5}"/>
              </a:ext>
            </a:extLst>
          </p:cNvPr>
          <p:cNvSpPr/>
          <p:nvPr/>
        </p:nvSpPr>
        <p:spPr>
          <a:xfrm>
            <a:off x="1121591" y="16781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8CDEE-F2B2-4C6A-9266-481CE9B26696}"/>
              </a:ext>
            </a:extLst>
          </p:cNvPr>
          <p:cNvSpPr txBox="1"/>
          <p:nvPr/>
        </p:nvSpPr>
        <p:spPr>
          <a:xfrm>
            <a:off x="1121590" y="1656522"/>
            <a:ext cx="83625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6BE6FD-E91E-4D9C-B71F-E6706D05EFDD}"/>
                  </a:ext>
                </a:extLst>
              </p:cNvPr>
              <p:cNvSpPr txBox="1"/>
              <p:nvPr/>
            </p:nvSpPr>
            <p:spPr>
              <a:xfrm>
                <a:off x="1216537" y="2177114"/>
                <a:ext cx="6939526" cy="881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잔차들이 서로 독립 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자기상관성이 없음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잔차들이 서로 독립이 아님 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(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자기상관성이 있음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)</a:t>
                </a:r>
                <a:endParaRPr lang="ko-KR" altLang="en-US" dirty="0"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6BE6FD-E91E-4D9C-B71F-E6706D05E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37" y="2177114"/>
                <a:ext cx="6939526" cy="881973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7FF6D810-C91C-48C0-B8AD-8DDB71131D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6" t="56166" r="62441" b="32681"/>
          <a:stretch/>
        </p:blipFill>
        <p:spPr>
          <a:xfrm>
            <a:off x="1181589" y="4640096"/>
            <a:ext cx="6780822" cy="1453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140CC23-0545-4001-859A-00B76E7BFEC0}"/>
              </a:ext>
            </a:extLst>
          </p:cNvPr>
          <p:cNvSpPr txBox="1"/>
          <p:nvPr/>
        </p:nvSpPr>
        <p:spPr>
          <a:xfrm>
            <a:off x="971601" y="349171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Durbin Watson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EAD581-F6DA-4C99-BC14-A136C5A92C84}"/>
              </a:ext>
            </a:extLst>
          </p:cNvPr>
          <p:cNvSpPr txBox="1"/>
          <p:nvPr/>
        </p:nvSpPr>
        <p:spPr>
          <a:xfrm>
            <a:off x="1129408" y="4028519"/>
            <a:ext cx="483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&lt; R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코드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419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63FD8B9-6A8B-46A1-A46B-BE6DFD0ABAAE}"/>
              </a:ext>
            </a:extLst>
          </p:cNvPr>
          <p:cNvSpPr txBox="1"/>
          <p:nvPr/>
        </p:nvSpPr>
        <p:spPr>
          <a:xfrm>
            <a:off x="483042" y="1112360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처방 방법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8229D-6D1E-4A34-890E-5832CE580D20}"/>
              </a:ext>
            </a:extLst>
          </p:cNvPr>
          <p:cNvSpPr txBox="1"/>
          <p:nvPr/>
        </p:nvSpPr>
        <p:spPr>
          <a:xfrm>
            <a:off x="1115616" y="2577328"/>
            <a:ext cx="821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뚜렷한 계절성이 있다고 판단되면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이를 위해 가변수를 만듦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8DC823-58FE-4FCB-BD1C-E2E670E4A543}"/>
              </a:ext>
            </a:extLst>
          </p:cNvPr>
          <p:cNvSpPr txBox="1"/>
          <p:nvPr/>
        </p:nvSpPr>
        <p:spPr>
          <a:xfrm>
            <a:off x="6300192" y="4898880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시계열팀 교안 보러 갈래요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E2537-ACD4-4F0A-8C55-B2DB510B7003}"/>
              </a:ext>
            </a:extLst>
          </p:cNvPr>
          <p:cNvSpPr txBox="1"/>
          <p:nvPr/>
        </p:nvSpPr>
        <p:spPr>
          <a:xfrm>
            <a:off x="891380" y="1979169"/>
            <a:ext cx="2168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가변수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99CAC-F6FC-4F51-9CBF-DBD605AA09FC}"/>
              </a:ext>
            </a:extLst>
          </p:cNvPr>
          <p:cNvSpPr txBox="1"/>
          <p:nvPr/>
        </p:nvSpPr>
        <p:spPr>
          <a:xfrm>
            <a:off x="891380" y="3406905"/>
            <a:ext cx="1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시계열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578B67-3974-4EEF-A9F0-727C2E047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24"/>
          <a:stretch/>
        </p:blipFill>
        <p:spPr>
          <a:xfrm>
            <a:off x="1259631" y="3916028"/>
            <a:ext cx="2157967" cy="24652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9CB27AB-9582-4A43-B8F4-D25E034E5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8965" l="9961" r="89909">
                        <a14:foregroundMark x1="41656" y1="93790" x2="57180" y2="88486"/>
                        <a14:foregroundMark x1="57180" y1="88486" x2="68047" y2="98965"/>
                        <a14:foregroundMark x1="11125" y1="83312" x2="15653" y2="84088"/>
                        <a14:foregroundMark x1="83700" y1="52781" x2="88875" y2="54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252" y="4784728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263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756" y="2871790"/>
            <a:ext cx="4392488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공간회귀분석</a:t>
            </a:r>
            <a:endParaRPr lang="en-US" altLang="ko-KR" sz="32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952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7200" b="1" spc="300" dirty="0">
              <a:solidFill>
                <a:srgbClr val="28517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270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22">
            <a:extLst>
              <a:ext uri="{FF2B5EF4-FFF2-40B4-BE49-F238E27FC236}">
                <a16:creationId xmlns:a16="http://schemas.microsoft.com/office/drawing/2014/main" id="{E0A2D886-DC25-4DFF-84F6-68D6966E1C3F}"/>
              </a:ext>
            </a:extLst>
          </p:cNvPr>
          <p:cNvSpPr/>
          <p:nvPr/>
        </p:nvSpPr>
        <p:spPr>
          <a:xfrm>
            <a:off x="534881" y="2539565"/>
            <a:ext cx="6172179" cy="35627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8BD088-D7A3-4E2E-8641-45C9DDB4C625}"/>
              </a:ext>
            </a:extLst>
          </p:cNvPr>
          <p:cNvSpPr txBox="1"/>
          <p:nvPr/>
        </p:nvSpPr>
        <p:spPr>
          <a:xfrm>
            <a:off x="478718" y="11003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공간데이터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375A8E-9781-4A5A-9C9B-C4F6763B5A7E}"/>
              </a:ext>
            </a:extLst>
          </p:cNvPr>
          <p:cNvSpPr txBox="1"/>
          <p:nvPr/>
        </p:nvSpPr>
        <p:spPr>
          <a:xfrm>
            <a:off x="899592" y="4550185"/>
            <a:ext cx="336964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공간패턴을 형성하는데 영향을 미친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파악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D7A19-8CB0-4F7C-B280-85A91083A4B8}"/>
              </a:ext>
            </a:extLst>
          </p:cNvPr>
          <p:cNvSpPr txBox="1"/>
          <p:nvPr/>
        </p:nvSpPr>
        <p:spPr>
          <a:xfrm>
            <a:off x="915857" y="3142004"/>
            <a:ext cx="316036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특정한 현상이 공간상에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또는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되었는지 파악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5DC91A3-1C15-470E-A7D9-61F2BA89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71" y="3495936"/>
            <a:ext cx="1226510" cy="129888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D617A5-BA58-4D6C-9223-00A48E626C1A}"/>
              </a:ext>
            </a:extLst>
          </p:cNvPr>
          <p:cNvSpPr txBox="1"/>
          <p:nvPr/>
        </p:nvSpPr>
        <p:spPr>
          <a:xfrm>
            <a:off x="5167273" y="4810222"/>
            <a:ext cx="1516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랜덤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하게 분포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4CF326-CC08-4E23-84F0-13B24862D065}"/>
              </a:ext>
            </a:extLst>
          </p:cNvPr>
          <p:cNvSpPr txBox="1"/>
          <p:nvPr/>
        </p:nvSpPr>
        <p:spPr>
          <a:xfrm>
            <a:off x="5327123" y="3246846"/>
            <a:ext cx="1177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CSR Pattern</a:t>
            </a:r>
            <a:endParaRPr lang="ko-KR" altLang="en-US" sz="1200" i="1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C1E46E6-2736-4019-8AD3-81C22E9FA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203" y="2629679"/>
            <a:ext cx="1223514" cy="128771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302761F-0EAD-4A14-9290-826C84C4B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825" y="4506424"/>
            <a:ext cx="1220295" cy="128432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7D3F516-E736-4438-9AFB-49393CE3E049}"/>
              </a:ext>
            </a:extLst>
          </p:cNvPr>
          <p:cNvSpPr txBox="1"/>
          <p:nvPr/>
        </p:nvSpPr>
        <p:spPr>
          <a:xfrm>
            <a:off x="7102844" y="2402413"/>
            <a:ext cx="1337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Pattern</a:t>
            </a:r>
            <a:endParaRPr lang="ko-KR" altLang="en-US" sz="1200" i="1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548474-B044-4844-80E2-4347EA113712}"/>
              </a:ext>
            </a:extLst>
          </p:cNvPr>
          <p:cNvSpPr txBox="1"/>
          <p:nvPr/>
        </p:nvSpPr>
        <p:spPr>
          <a:xfrm>
            <a:off x="7021842" y="4273186"/>
            <a:ext cx="1587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Decluster</a:t>
            </a:r>
            <a:r>
              <a:rPr lang="en-US" altLang="ko-KR" sz="1200" i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Pattern</a:t>
            </a:r>
            <a:endParaRPr lang="ko-KR" altLang="en-US" sz="1200" i="1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D6B5F5-448E-4688-B3FB-BA21BC462808}"/>
              </a:ext>
            </a:extLst>
          </p:cNvPr>
          <p:cNvSpPr txBox="1"/>
          <p:nvPr/>
        </p:nvSpPr>
        <p:spPr>
          <a:xfrm>
            <a:off x="6974675" y="3916396"/>
            <a:ext cx="1911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클러스터링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31B061-5150-4986-995C-CE8DB8D3D102}"/>
              </a:ext>
            </a:extLst>
          </p:cNvPr>
          <p:cNvSpPr txBox="1"/>
          <p:nvPr/>
        </p:nvSpPr>
        <p:spPr>
          <a:xfrm>
            <a:off x="6946386" y="5763810"/>
            <a:ext cx="1743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규칙적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분포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6D394-2360-46B3-9EF1-E77C336482AE}"/>
              </a:ext>
            </a:extLst>
          </p:cNvPr>
          <p:cNvSpPr txBox="1"/>
          <p:nvPr/>
        </p:nvSpPr>
        <p:spPr>
          <a:xfrm>
            <a:off x="918023" y="1634930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상의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또는 좌표와 관련된 속성의 집합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2D202-0E71-4151-9D56-67284AB00801}"/>
              </a:ext>
            </a:extLst>
          </p:cNvPr>
          <p:cNvSpPr txBox="1"/>
          <p:nvPr/>
        </p:nvSpPr>
        <p:spPr>
          <a:xfrm>
            <a:off x="950229" y="2257708"/>
            <a:ext cx="2397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공간회귀</a:t>
            </a:r>
          </a:p>
        </p:txBody>
      </p:sp>
      <p:sp>
        <p:nvSpPr>
          <p:cNvPr id="21" name="화살표: 오른쪽 41">
            <a:extLst>
              <a:ext uri="{FF2B5EF4-FFF2-40B4-BE49-F238E27FC236}">
                <a16:creationId xmlns:a16="http://schemas.microsoft.com/office/drawing/2014/main" id="{E2EDC9C0-120B-42D8-A231-ADDB335FB4EA}"/>
              </a:ext>
            </a:extLst>
          </p:cNvPr>
          <p:cNvSpPr/>
          <p:nvPr/>
        </p:nvSpPr>
        <p:spPr>
          <a:xfrm flipH="1">
            <a:off x="4283968" y="3659992"/>
            <a:ext cx="782462" cy="970771"/>
          </a:xfrm>
          <a:prstGeom prst="rightArrow">
            <a:avLst/>
          </a:prstGeom>
          <a:gradFill flip="none" rotWithShape="1">
            <a:gsLst>
              <a:gs pos="11000">
                <a:srgbClr val="F2F2F2"/>
              </a:gs>
              <a:gs pos="54000">
                <a:schemeClr val="bg1">
                  <a:lumMod val="8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423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1B9B9D9-3BE5-4728-A8B3-F5FED9182311}"/>
              </a:ext>
            </a:extLst>
          </p:cNvPr>
          <p:cNvGrpSpPr/>
          <p:nvPr/>
        </p:nvGrpSpPr>
        <p:grpSpPr>
          <a:xfrm>
            <a:off x="1046434" y="3717731"/>
            <a:ext cx="3963580" cy="2801458"/>
            <a:chOff x="823045" y="3797114"/>
            <a:chExt cx="3963580" cy="2801458"/>
          </a:xfrm>
        </p:grpSpPr>
        <p:pic>
          <p:nvPicPr>
            <p:cNvPr id="25" name="그림 24" descr="지도이(가) 표시된 사진&#10;&#10;자동 생성된 설명">
              <a:extLst>
                <a:ext uri="{FF2B5EF4-FFF2-40B4-BE49-F238E27FC236}">
                  <a16:creationId xmlns:a16="http://schemas.microsoft.com/office/drawing/2014/main" id="{89B9953E-C771-4BEB-9DD1-993997A1D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45" y="3797114"/>
              <a:ext cx="3963580" cy="2801458"/>
            </a:xfrm>
            <a:prstGeom prst="rect">
              <a:avLst/>
            </a:prstGeom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9A6D7B0-A6D0-481F-8A77-5154E72DFEA5}"/>
                </a:ext>
              </a:extLst>
            </p:cNvPr>
            <p:cNvSpPr/>
            <p:nvPr/>
          </p:nvSpPr>
          <p:spPr>
            <a:xfrm>
              <a:off x="3323812" y="4375194"/>
              <a:ext cx="360040" cy="277942"/>
            </a:xfrm>
            <a:prstGeom prst="ellipse">
              <a:avLst/>
            </a:prstGeom>
            <a:solidFill>
              <a:srgbClr val="C6D9F1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53C10F-E867-4F6B-BB6D-F787D958649A}"/>
                </a:ext>
              </a:extLst>
            </p:cNvPr>
            <p:cNvSpPr/>
            <p:nvPr/>
          </p:nvSpPr>
          <p:spPr>
            <a:xfrm>
              <a:off x="3143792" y="5719576"/>
              <a:ext cx="360040" cy="2779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31C2154-C3C2-493F-A092-2193E03B77A3}"/>
                </a:ext>
              </a:extLst>
            </p:cNvPr>
            <p:cNvSpPr/>
            <p:nvPr/>
          </p:nvSpPr>
          <p:spPr>
            <a:xfrm>
              <a:off x="2783752" y="5874736"/>
              <a:ext cx="360040" cy="2779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0FF448-ADCE-4A56-8F30-31C180A94D1F}"/>
                </a:ext>
              </a:extLst>
            </p:cNvPr>
            <p:cNvSpPr txBox="1"/>
            <p:nvPr/>
          </p:nvSpPr>
          <p:spPr>
            <a:xfrm>
              <a:off x="3266580" y="4383360"/>
              <a:ext cx="6130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노원구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422A1B3-EAD5-4933-BCDD-C030B215B6E5}"/>
              </a:ext>
            </a:extLst>
          </p:cNvPr>
          <p:cNvSpPr txBox="1"/>
          <p:nvPr/>
        </p:nvSpPr>
        <p:spPr>
          <a:xfrm>
            <a:off x="478718" y="11003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공간데이터의 특성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</a:t>
            </a:r>
          </a:p>
        </p:txBody>
      </p:sp>
      <p:sp>
        <p:nvSpPr>
          <p:cNvPr id="41" name="사각형: 둥근 모서리 22">
            <a:extLst>
              <a:ext uri="{FF2B5EF4-FFF2-40B4-BE49-F238E27FC236}">
                <a16:creationId xmlns:a16="http://schemas.microsoft.com/office/drawing/2014/main" id="{52EFC553-8E02-49E5-9FB9-D1DA5FFFB793}"/>
              </a:ext>
            </a:extLst>
          </p:cNvPr>
          <p:cNvSpPr/>
          <p:nvPr/>
        </p:nvSpPr>
        <p:spPr>
          <a:xfrm>
            <a:off x="1018351" y="1844444"/>
            <a:ext cx="7586097" cy="1178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B8C309-2EA4-43A9-969C-A5589E69B8E1}"/>
              </a:ext>
            </a:extLst>
          </p:cNvPr>
          <p:cNvSpPr txBox="1"/>
          <p:nvPr/>
        </p:nvSpPr>
        <p:spPr>
          <a:xfrm>
            <a:off x="1211000" y="166015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Tobler </a:t>
            </a:r>
            <a:r>
              <a:rPr lang="ko-KR" altLang="en-US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지리학 제</a:t>
            </a:r>
            <a:r>
              <a:rPr lang="en-US" altLang="ko-KR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 </a:t>
            </a:r>
            <a:r>
              <a:rPr lang="ko-KR" altLang="en-US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법칙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0AAEA8-B990-4F00-A121-F99D3F3C1694}"/>
              </a:ext>
            </a:extLst>
          </p:cNvPr>
          <p:cNvSpPr txBox="1"/>
          <p:nvPr/>
        </p:nvSpPr>
        <p:spPr>
          <a:xfrm>
            <a:off x="1535035" y="2029109"/>
            <a:ext cx="655272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Everything is related to everything else, </a:t>
            </a:r>
          </a:p>
          <a:p>
            <a:pPr algn="ctr">
              <a:lnSpc>
                <a:spcPct val="150000"/>
              </a:lnSpc>
            </a:pPr>
            <a:r>
              <a:rPr lang="en-US" altLang="ko-KR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but near things are more related than distant things.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777657-1488-458B-91F4-BF7CDFE14EC4}"/>
              </a:ext>
            </a:extLst>
          </p:cNvPr>
          <p:cNvSpPr txBox="1"/>
          <p:nvPr/>
        </p:nvSpPr>
        <p:spPr>
          <a:xfrm>
            <a:off x="1905829" y="3231990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상에 분포하는 객체 간의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상호작용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공간자기상관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 함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EFA2EB-54D4-455F-A2CA-C6B6B471763D}"/>
              </a:ext>
            </a:extLst>
          </p:cNvPr>
          <p:cNvSpPr txBox="1"/>
          <p:nvPr/>
        </p:nvSpPr>
        <p:spPr>
          <a:xfrm>
            <a:off x="3264890" y="5660092"/>
            <a:ext cx="612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강남구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836E41-3CBA-41AB-90B7-089F6A8029E7}"/>
              </a:ext>
            </a:extLst>
          </p:cNvPr>
          <p:cNvSpPr txBox="1"/>
          <p:nvPr/>
        </p:nvSpPr>
        <p:spPr>
          <a:xfrm>
            <a:off x="2899936" y="5815311"/>
            <a:ext cx="612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서초구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0136F7-E1B8-4B1F-A9FD-1578856E7564}"/>
              </a:ext>
            </a:extLst>
          </p:cNvPr>
          <p:cNvSpPr txBox="1"/>
          <p:nvPr/>
        </p:nvSpPr>
        <p:spPr>
          <a:xfrm>
            <a:off x="4926327" y="4420694"/>
            <a:ext cx="324036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강남구은 노원구보다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지리적으로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가까운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서초구와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아파트 가격이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비슷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</a:t>
            </a:r>
          </a:p>
        </p:txBody>
      </p:sp>
      <p:sp>
        <p:nvSpPr>
          <p:cNvPr id="17" name="화살표: 오른쪽 41">
            <a:extLst>
              <a:ext uri="{FF2B5EF4-FFF2-40B4-BE49-F238E27FC236}">
                <a16:creationId xmlns:a16="http://schemas.microsoft.com/office/drawing/2014/main" id="{724101DA-C444-4335-8E66-6BC4E23D0F47}"/>
              </a:ext>
            </a:extLst>
          </p:cNvPr>
          <p:cNvSpPr/>
          <p:nvPr/>
        </p:nvSpPr>
        <p:spPr>
          <a:xfrm>
            <a:off x="1247003" y="3164573"/>
            <a:ext cx="576064" cy="504165"/>
          </a:xfrm>
          <a:prstGeom prst="rightArrow">
            <a:avLst/>
          </a:prstGeom>
          <a:gradFill flip="none" rotWithShape="1">
            <a:gsLst>
              <a:gs pos="11000">
                <a:schemeClr val="bg1"/>
              </a:gs>
              <a:gs pos="29000">
                <a:schemeClr val="bg1">
                  <a:lumMod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230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22">
            <a:extLst>
              <a:ext uri="{FF2B5EF4-FFF2-40B4-BE49-F238E27FC236}">
                <a16:creationId xmlns:a16="http://schemas.microsoft.com/office/drawing/2014/main" id="{63A60A69-DE7D-4A4C-84D2-9A4634BD63C5}"/>
              </a:ext>
            </a:extLst>
          </p:cNvPr>
          <p:cNvSpPr/>
          <p:nvPr/>
        </p:nvSpPr>
        <p:spPr>
          <a:xfrm>
            <a:off x="827584" y="2694455"/>
            <a:ext cx="3671767" cy="33268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BCEF0-AE4A-4607-A2FA-48458F42915A}"/>
              </a:ext>
            </a:extLst>
          </p:cNvPr>
          <p:cNvSpPr txBox="1"/>
          <p:nvPr/>
        </p:nvSpPr>
        <p:spPr>
          <a:xfrm>
            <a:off x="1166763" y="2796496"/>
            <a:ext cx="2937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Positive pattern of similarity</a:t>
            </a:r>
            <a:endParaRPr lang="ko-KR" altLang="en-US" sz="1600" i="1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88D5939-6BAA-40D4-9AFC-2F379C321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7" y="3902918"/>
            <a:ext cx="1601784" cy="1606101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ECBD67E-44BD-4236-A5D3-AE35B87FE370}"/>
              </a:ext>
            </a:extLst>
          </p:cNvPr>
          <p:cNvSpPr/>
          <p:nvPr/>
        </p:nvSpPr>
        <p:spPr>
          <a:xfrm>
            <a:off x="4686809" y="2694455"/>
            <a:ext cx="3671767" cy="33268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D402FB-775F-4A33-A0E8-F81516610115}"/>
              </a:ext>
            </a:extLst>
          </p:cNvPr>
          <p:cNvSpPr txBox="1"/>
          <p:nvPr/>
        </p:nvSpPr>
        <p:spPr>
          <a:xfrm>
            <a:off x="5073785" y="2796496"/>
            <a:ext cx="315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Negative pattern of similarity</a:t>
            </a:r>
            <a:endParaRPr lang="ko-KR" altLang="en-US" sz="1600" i="1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D82FAD1-F9C9-47C5-93C7-C8169B2A1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465" y="3902917"/>
            <a:ext cx="1610454" cy="16061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5AFC2F-5580-4532-B293-F02C86A6D0A6}"/>
              </a:ext>
            </a:extLst>
          </p:cNvPr>
          <p:cNvSpPr txBox="1"/>
          <p:nvPr/>
        </p:nvSpPr>
        <p:spPr>
          <a:xfrm>
            <a:off x="1152740" y="3218814"/>
            <a:ext cx="296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객체 값이 </a:t>
            </a:r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객체 값과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값을 가지는 것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95AD4A-75E5-4F12-B153-2C49E185419D}"/>
              </a:ext>
            </a:extLst>
          </p:cNvPr>
          <p:cNvSpPr txBox="1"/>
          <p:nvPr/>
        </p:nvSpPr>
        <p:spPr>
          <a:xfrm>
            <a:off x="478718" y="11003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공간데이터의 특성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F422D8-E53F-49E6-973F-DA644E824590}"/>
              </a:ext>
            </a:extLst>
          </p:cNvPr>
          <p:cNvSpPr txBox="1"/>
          <p:nvPr/>
        </p:nvSpPr>
        <p:spPr>
          <a:xfrm>
            <a:off x="937999" y="1628800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상에 분포하는 객체 간의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상호작용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5F151-AA82-44D0-9B21-0134D3CDCAA2}"/>
              </a:ext>
            </a:extLst>
          </p:cNvPr>
          <p:cNvSpPr txBox="1"/>
          <p:nvPr/>
        </p:nvSpPr>
        <p:spPr>
          <a:xfrm>
            <a:off x="1736985" y="2507023"/>
            <a:ext cx="184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정적 공간자기상관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329E9A-9B58-4CDC-9171-6E68C6A34A5C}"/>
              </a:ext>
            </a:extLst>
          </p:cNvPr>
          <p:cNvSpPr txBox="1"/>
          <p:nvPr/>
        </p:nvSpPr>
        <p:spPr>
          <a:xfrm>
            <a:off x="5610581" y="2502898"/>
            <a:ext cx="184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부적 공간자기상관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93B497-0DF1-4B3C-9EFF-9F6AE694F321}"/>
              </a:ext>
            </a:extLst>
          </p:cNvPr>
          <p:cNvSpPr txBox="1"/>
          <p:nvPr/>
        </p:nvSpPr>
        <p:spPr>
          <a:xfrm>
            <a:off x="5059671" y="3226596"/>
            <a:ext cx="296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객체 값이 </a:t>
            </a:r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객체 값과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된 값을 가지는 것</a:t>
            </a:r>
          </a:p>
        </p:txBody>
      </p:sp>
    </p:spTree>
    <p:extLst>
      <p:ext uri="{BB962C8B-B14F-4D97-AF65-F5344CB8AC3E}">
        <p14:creationId xmlns:p14="http://schemas.microsoft.com/office/powerpoint/2010/main" val="2544989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2">
            <a:extLst>
              <a:ext uri="{FF2B5EF4-FFF2-40B4-BE49-F238E27FC236}">
                <a16:creationId xmlns:a16="http://schemas.microsoft.com/office/drawing/2014/main" id="{31F10FD9-9F80-42CF-BC59-38C403FC4D4F}"/>
              </a:ext>
            </a:extLst>
          </p:cNvPr>
          <p:cNvSpPr/>
          <p:nvPr/>
        </p:nvSpPr>
        <p:spPr>
          <a:xfrm>
            <a:off x="710271" y="2392743"/>
            <a:ext cx="3671767" cy="28985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05ACC-F907-471F-A419-122831BE65A6}"/>
              </a:ext>
            </a:extLst>
          </p:cNvPr>
          <p:cNvSpPr txBox="1"/>
          <p:nvPr/>
        </p:nvSpPr>
        <p:spPr>
          <a:xfrm>
            <a:off x="1407208" y="2205753"/>
            <a:ext cx="31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전역적 공간자기상관</a:t>
            </a:r>
          </a:p>
        </p:txBody>
      </p:sp>
      <p:sp>
        <p:nvSpPr>
          <p:cNvPr id="16" name="사각형: 둥근 모서리 22">
            <a:extLst>
              <a:ext uri="{FF2B5EF4-FFF2-40B4-BE49-F238E27FC236}">
                <a16:creationId xmlns:a16="http://schemas.microsoft.com/office/drawing/2014/main" id="{E506B3A5-4EEB-41B5-8009-A78DE3CBEF37}"/>
              </a:ext>
            </a:extLst>
          </p:cNvPr>
          <p:cNvSpPr/>
          <p:nvPr/>
        </p:nvSpPr>
        <p:spPr>
          <a:xfrm>
            <a:off x="4628892" y="2392743"/>
            <a:ext cx="3671767" cy="28985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6D9466-1F9A-419B-843F-D1DD04FA2908}"/>
              </a:ext>
            </a:extLst>
          </p:cNvPr>
          <p:cNvSpPr txBox="1"/>
          <p:nvPr/>
        </p:nvSpPr>
        <p:spPr>
          <a:xfrm>
            <a:off x="5389557" y="2192688"/>
            <a:ext cx="3157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국지적 공간자기상관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741624-74E4-4769-96B3-F00FBBC7597E}"/>
              </a:ext>
            </a:extLst>
          </p:cNvPr>
          <p:cNvSpPr txBox="1"/>
          <p:nvPr/>
        </p:nvSpPr>
        <p:spPr>
          <a:xfrm>
            <a:off x="892020" y="2984688"/>
            <a:ext cx="330826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구역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공간자기상관의 정도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C07D16-404A-4ADB-A5F4-5475FF6579F0}"/>
              </a:ext>
            </a:extLst>
          </p:cNvPr>
          <p:cNvSpPr txBox="1"/>
          <p:nvPr/>
        </p:nvSpPr>
        <p:spPr>
          <a:xfrm>
            <a:off x="5142703" y="2984167"/>
            <a:ext cx="289367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개별 지점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공간자기상관의 정도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087AEC-AA9C-47AA-BCAA-FA37323913FA}"/>
              </a:ext>
            </a:extLst>
          </p:cNvPr>
          <p:cNvSpPr txBox="1"/>
          <p:nvPr/>
        </p:nvSpPr>
        <p:spPr>
          <a:xfrm>
            <a:off x="1208448" y="2544450"/>
            <a:ext cx="311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Global Spatial Autocorrelation</a:t>
            </a:r>
            <a:endParaRPr lang="ko-KR" altLang="en-US" sz="1400" i="1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45C864-CAFE-4B96-A959-C184A9692555}"/>
              </a:ext>
            </a:extLst>
          </p:cNvPr>
          <p:cNvSpPr txBox="1"/>
          <p:nvPr/>
        </p:nvSpPr>
        <p:spPr>
          <a:xfrm>
            <a:off x="5142703" y="2544449"/>
            <a:ext cx="311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Global Spatial Autocorrelation</a:t>
            </a:r>
            <a:endParaRPr lang="ko-KR" altLang="en-US" sz="1400" i="1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73FC37-580A-4F74-9684-D2656DD1492C}"/>
              </a:ext>
            </a:extLst>
          </p:cNvPr>
          <p:cNvSpPr txBox="1"/>
          <p:nvPr/>
        </p:nvSpPr>
        <p:spPr>
          <a:xfrm>
            <a:off x="1763688" y="5870220"/>
            <a:ext cx="692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지역의 사건 강도가 </a:t>
            </a:r>
            <a:r>
              <a:rPr lang="ko-KR" altLang="en-US" dirty="0">
                <a:solidFill>
                  <a:srgbClr val="912E2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인접 지역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사건에 </a:t>
            </a:r>
            <a:r>
              <a:rPr lang="ko-KR" altLang="en-US" dirty="0">
                <a:solidFill>
                  <a:srgbClr val="912E2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주는지를 파악하자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66DBB7-CF9D-48C6-955A-E7066FAF9BA6}"/>
              </a:ext>
            </a:extLst>
          </p:cNvPr>
          <p:cNvSpPr txBox="1"/>
          <p:nvPr/>
        </p:nvSpPr>
        <p:spPr>
          <a:xfrm>
            <a:off x="1502345" y="5557417"/>
            <a:ext cx="315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i="1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자기상관은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ko-KR" altLang="en-US" sz="1400" i="1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BB2A68-4D0D-445B-9636-6BACC790EF34}"/>
              </a:ext>
            </a:extLst>
          </p:cNvPr>
          <p:cNvSpPr txBox="1"/>
          <p:nvPr/>
        </p:nvSpPr>
        <p:spPr>
          <a:xfrm>
            <a:off x="1018856" y="4227607"/>
            <a:ext cx="3308268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전체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나타나는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고혈압 유병률의 공간적인 패턴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B7601A-7BDA-430A-BCCD-E83E42AFB82B}"/>
              </a:ext>
            </a:extLst>
          </p:cNvPr>
          <p:cNvSpPr txBox="1"/>
          <p:nvPr/>
        </p:nvSpPr>
        <p:spPr>
          <a:xfrm>
            <a:off x="4916316" y="4227607"/>
            <a:ext cx="3308268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수도권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나타나는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고혈압 유병률의 공간적인 패턴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5772DDF-9293-4677-B485-35742605DC73}"/>
              </a:ext>
            </a:extLst>
          </p:cNvPr>
          <p:cNvSpPr/>
          <p:nvPr/>
        </p:nvSpPr>
        <p:spPr>
          <a:xfrm>
            <a:off x="937999" y="4298892"/>
            <a:ext cx="672273" cy="334560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41B49B-833D-41F0-B5FC-B67FE5DEDF1C}"/>
              </a:ext>
            </a:extLst>
          </p:cNvPr>
          <p:cNvSpPr txBox="1"/>
          <p:nvPr/>
        </p:nvSpPr>
        <p:spPr>
          <a:xfrm>
            <a:off x="919416" y="4210648"/>
            <a:ext cx="70069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예시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82D44B71-31A3-41DB-89DD-7CA3F8286E92}"/>
              </a:ext>
            </a:extLst>
          </p:cNvPr>
          <p:cNvSpPr/>
          <p:nvPr/>
        </p:nvSpPr>
        <p:spPr>
          <a:xfrm>
            <a:off x="4939180" y="4298892"/>
            <a:ext cx="672273" cy="334560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817557-9EB2-4FDC-8D9C-5B71E0D21A5E}"/>
              </a:ext>
            </a:extLst>
          </p:cNvPr>
          <p:cNvSpPr txBox="1"/>
          <p:nvPr/>
        </p:nvSpPr>
        <p:spPr>
          <a:xfrm>
            <a:off x="4910759" y="4223836"/>
            <a:ext cx="70069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07203B-0192-48FE-AF7D-27CE22B2CDDD}"/>
              </a:ext>
            </a:extLst>
          </p:cNvPr>
          <p:cNvSpPr txBox="1"/>
          <p:nvPr/>
        </p:nvSpPr>
        <p:spPr>
          <a:xfrm>
            <a:off x="937999" y="1628800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상에 분포하는 객체 간의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상호작용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9F6F9-CE8D-4618-AF48-3BFACE3DEE28}"/>
              </a:ext>
            </a:extLst>
          </p:cNvPr>
          <p:cNvSpPr txBox="1"/>
          <p:nvPr/>
        </p:nvSpPr>
        <p:spPr>
          <a:xfrm>
            <a:off x="1212869" y="2544449"/>
            <a:ext cx="311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Global Spatial Autocorrelation</a:t>
            </a:r>
            <a:endParaRPr lang="ko-KR" altLang="en-US" sz="1400" i="1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화살표: 오른쪽 41">
            <a:extLst>
              <a:ext uri="{FF2B5EF4-FFF2-40B4-BE49-F238E27FC236}">
                <a16:creationId xmlns:a16="http://schemas.microsoft.com/office/drawing/2014/main" id="{C26CEC6D-F546-4663-B05D-8F067704F7F1}"/>
              </a:ext>
            </a:extLst>
          </p:cNvPr>
          <p:cNvSpPr/>
          <p:nvPr/>
        </p:nvSpPr>
        <p:spPr>
          <a:xfrm>
            <a:off x="1064624" y="5689947"/>
            <a:ext cx="576064" cy="721564"/>
          </a:xfrm>
          <a:prstGeom prst="rightArrow">
            <a:avLst/>
          </a:prstGeom>
          <a:gradFill flip="none" rotWithShape="1">
            <a:gsLst>
              <a:gs pos="11000">
                <a:schemeClr val="bg1"/>
              </a:gs>
              <a:gs pos="29000">
                <a:schemeClr val="bg1">
                  <a:lumMod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9F0F93-890E-4B52-8FF5-E5CF13B899E2}"/>
              </a:ext>
            </a:extLst>
          </p:cNvPr>
          <p:cNvSpPr txBox="1"/>
          <p:nvPr/>
        </p:nvSpPr>
        <p:spPr>
          <a:xfrm>
            <a:off x="478718" y="11003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공간데이터의 특성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</a:t>
            </a:r>
          </a:p>
        </p:txBody>
      </p:sp>
    </p:spTree>
    <p:extLst>
      <p:ext uri="{BB962C8B-B14F-4D97-AF65-F5344CB8AC3E}">
        <p14:creationId xmlns:p14="http://schemas.microsoft.com/office/powerpoint/2010/main" val="1447814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6A1ABF9-F6E9-4E22-A414-5F61F0F4177E}"/>
              </a:ext>
            </a:extLst>
          </p:cNvPr>
          <p:cNvSpPr txBox="1"/>
          <p:nvPr/>
        </p:nvSpPr>
        <p:spPr>
          <a:xfrm>
            <a:off x="899592" y="1556792"/>
            <a:ext cx="655272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넓은 지역에서 나타나는 불규칙한 분포를 의미하며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12E2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한 지역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내에 서로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12E2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다른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성격의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12E2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하위 집단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 존재하는 것을 말함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46215-E73C-44CE-A4E3-4AA7E0E66E96}"/>
              </a:ext>
            </a:extLst>
          </p:cNvPr>
          <p:cNvSpPr/>
          <p:nvPr/>
        </p:nvSpPr>
        <p:spPr>
          <a:xfrm>
            <a:off x="672822" y="3140259"/>
            <a:ext cx="7704856" cy="16568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B5BD56-326E-437B-A2CB-F519A9C51C21}"/>
              </a:ext>
            </a:extLst>
          </p:cNvPr>
          <p:cNvSpPr txBox="1"/>
          <p:nvPr/>
        </p:nvSpPr>
        <p:spPr>
          <a:xfrm>
            <a:off x="1222176" y="3471525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 개통이 지가에 미치는 영향력의 크기가 모든 지역에서 같은가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76B223-2E3E-4573-98FE-528D07C136F2}"/>
              </a:ext>
            </a:extLst>
          </p:cNvPr>
          <p:cNvSpPr txBox="1"/>
          <p:nvPr/>
        </p:nvSpPr>
        <p:spPr>
          <a:xfrm>
            <a:off x="1000733" y="2974806"/>
            <a:ext cx="293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Example</a:t>
            </a:r>
            <a:endParaRPr lang="ko-KR" altLang="en-US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9B8FE6-FD03-4DBE-A27A-2AB1EFECD39B}"/>
              </a:ext>
            </a:extLst>
          </p:cNvPr>
          <p:cNvSpPr txBox="1"/>
          <p:nvPr/>
        </p:nvSpPr>
        <p:spPr>
          <a:xfrm>
            <a:off x="1824949" y="5274702"/>
            <a:ext cx="655272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사건이 </a:t>
            </a:r>
            <a:r>
              <a:rPr lang="ko-KR" altLang="en-US" sz="2000" dirty="0">
                <a:solidFill>
                  <a:srgbClr val="953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 지역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ko-KR" altLang="en-US" sz="2000" dirty="0">
                <a:solidFill>
                  <a:srgbClr val="9537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동일한 강도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나타나는지 파악하자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99F7D5-4446-4CD8-A1C6-D1C7C89A030D}"/>
              </a:ext>
            </a:extLst>
          </p:cNvPr>
          <p:cNvSpPr txBox="1"/>
          <p:nvPr/>
        </p:nvSpPr>
        <p:spPr>
          <a:xfrm>
            <a:off x="478718" y="11003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공간데이터의 특성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공간적 이질성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232CA-383B-4647-ABBA-26603827C2E1}"/>
              </a:ext>
            </a:extLst>
          </p:cNvPr>
          <p:cNvSpPr txBox="1"/>
          <p:nvPr/>
        </p:nvSpPr>
        <p:spPr>
          <a:xfrm>
            <a:off x="790128" y="4149080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→ 영향을 크게 받는 지역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영향을 크게 받지 않는 지역 등 여러 유형의 집단 존재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DE1064-49B3-42EB-BDAF-29C4B874E3E9}"/>
              </a:ext>
            </a:extLst>
          </p:cNvPr>
          <p:cNvSpPr txBox="1"/>
          <p:nvPr/>
        </p:nvSpPr>
        <p:spPr>
          <a:xfrm>
            <a:off x="1591580" y="5066913"/>
            <a:ext cx="315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i="1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공간적 이질성은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ko-KR" altLang="en-US" sz="1400" i="1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화살표: 오른쪽 41">
            <a:extLst>
              <a:ext uri="{FF2B5EF4-FFF2-40B4-BE49-F238E27FC236}">
                <a16:creationId xmlns:a16="http://schemas.microsoft.com/office/drawing/2014/main" id="{FEBB797D-2E78-4238-AA16-798E57A5B7A8}"/>
              </a:ext>
            </a:extLst>
          </p:cNvPr>
          <p:cNvSpPr/>
          <p:nvPr/>
        </p:nvSpPr>
        <p:spPr>
          <a:xfrm>
            <a:off x="1132201" y="5218728"/>
            <a:ext cx="576064" cy="721564"/>
          </a:xfrm>
          <a:prstGeom prst="rightArrow">
            <a:avLst/>
          </a:prstGeom>
          <a:gradFill flip="none" rotWithShape="1">
            <a:gsLst>
              <a:gs pos="11000">
                <a:schemeClr val="bg1"/>
              </a:gs>
              <a:gs pos="29000">
                <a:schemeClr val="bg1">
                  <a:lumMod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942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3E98B830-8246-4032-A894-7198DA9CB62E}"/>
              </a:ext>
            </a:extLst>
          </p:cNvPr>
          <p:cNvSpPr/>
          <p:nvPr/>
        </p:nvSpPr>
        <p:spPr>
          <a:xfrm>
            <a:off x="1080168" y="2492896"/>
            <a:ext cx="3995888" cy="334560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017E1-5748-4D98-98A2-A7F44301F887}"/>
              </a:ext>
            </a:extLst>
          </p:cNvPr>
          <p:cNvSpPr txBox="1"/>
          <p:nvPr/>
        </p:nvSpPr>
        <p:spPr>
          <a:xfrm>
            <a:off x="478334" y="11003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 진단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F2720-35A0-49BE-9F37-891A5B4C1108}"/>
              </a:ext>
            </a:extLst>
          </p:cNvPr>
          <p:cNvSpPr txBox="1"/>
          <p:nvPr/>
        </p:nvSpPr>
        <p:spPr>
          <a:xfrm>
            <a:off x="1160832" y="2367040"/>
            <a:ext cx="42528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공간가중행렬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(Spatial Weights Matrix)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4399E-A111-4242-814C-892379241653}"/>
              </a:ext>
            </a:extLst>
          </p:cNvPr>
          <p:cNvSpPr txBox="1"/>
          <p:nvPr/>
        </p:nvSpPr>
        <p:spPr>
          <a:xfrm>
            <a:off x="1073407" y="2954210"/>
            <a:ext cx="684571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내 다수의 지점들이 서로 </a:t>
            </a:r>
            <a:r>
              <a:rPr lang="ko-KR" altLang="en-US" dirty="0">
                <a:solidFill>
                  <a:srgbClr val="953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공간적으로 인접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있는지의 여부를 파악할 수 있도록 행렬로 나타낸 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07BD7-A99C-4298-BC29-4910A66CB435}"/>
              </a:ext>
            </a:extLst>
          </p:cNvPr>
          <p:cNvSpPr txBox="1"/>
          <p:nvPr/>
        </p:nvSpPr>
        <p:spPr>
          <a:xfrm>
            <a:off x="1073407" y="3985561"/>
            <a:ext cx="684571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간의 잠재적 </a:t>
            </a:r>
            <a:r>
              <a:rPr lang="ko-KR" altLang="en-US" dirty="0">
                <a:solidFill>
                  <a:srgbClr val="953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상호작용의 강도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나타냄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ACD1705-6A21-4F9D-BEF9-E6DA45CBC057}"/>
              </a:ext>
            </a:extLst>
          </p:cNvPr>
          <p:cNvSpPr/>
          <p:nvPr/>
        </p:nvSpPr>
        <p:spPr>
          <a:xfrm>
            <a:off x="4716016" y="5160829"/>
            <a:ext cx="1152128" cy="432048"/>
          </a:xfrm>
          <a:prstGeom prst="ellipse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2BA4010-79FF-44FA-865C-26B40DDB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0666" y="5596321"/>
            <a:ext cx="1113484" cy="112502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19FA4E0-7E1C-4F29-86FA-E72CD73ACA7A}"/>
              </a:ext>
            </a:extLst>
          </p:cNvPr>
          <p:cNvGrpSpPr/>
          <p:nvPr/>
        </p:nvGrpSpPr>
        <p:grpSpPr>
          <a:xfrm>
            <a:off x="1160832" y="4797151"/>
            <a:ext cx="6480194" cy="1426372"/>
            <a:chOff x="611560" y="2204864"/>
            <a:chExt cx="7920880" cy="180020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E229E75-8E37-46F7-A845-79130580FE9B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28" name="사각형: 둥근 모서리 41">
                <a:extLst>
                  <a:ext uri="{FF2B5EF4-FFF2-40B4-BE49-F238E27FC236}">
                    <a16:creationId xmlns:a16="http://schemas.microsoft.com/office/drawing/2014/main" id="{CF6A7B78-CE6D-4CCE-BF5D-79A770FC08E4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F319F10-A424-4500-8447-8AF95DFAB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EC48993-9596-4E43-AF40-10CF8FB91934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6E7DCA-C9C1-479C-8587-6EA740CB71F0}"/>
              </a:ext>
            </a:extLst>
          </p:cNvPr>
          <p:cNvSpPr txBox="1"/>
          <p:nvPr/>
        </p:nvSpPr>
        <p:spPr>
          <a:xfrm>
            <a:off x="7762232" y="5376853"/>
            <a:ext cx="1717445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이웃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기준이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뭔데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0FC4C6-C81A-41C1-9465-19090A49E534}"/>
              </a:ext>
            </a:extLst>
          </p:cNvPr>
          <p:cNvSpPr txBox="1"/>
          <p:nvPr/>
        </p:nvSpPr>
        <p:spPr>
          <a:xfrm>
            <a:off x="916519" y="1539197"/>
            <a:ext cx="684571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지역 내 지점들이 </a:t>
            </a:r>
            <a:r>
              <a:rPr lang="ko-KR" altLang="en-US" dirty="0">
                <a:solidFill>
                  <a:srgbClr val="953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인접해 </a:t>
            </a:r>
            <a:r>
              <a:rPr lang="ko-KR" altLang="en-US" dirty="0" err="1">
                <a:solidFill>
                  <a:srgbClr val="953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있는지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체크해야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1E7B9F-6753-41CA-B605-429B68EEA60A}"/>
                  </a:ext>
                </a:extLst>
              </p:cNvPr>
              <p:cNvSpPr txBox="1"/>
              <p:nvPr/>
            </p:nvSpPr>
            <p:spPr>
              <a:xfrm>
                <a:off x="2458554" y="5160829"/>
                <a:ext cx="3528392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𝑛𝑒𝑖𝑔h𝑏𝑜𝑟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0                    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1E7B9F-6753-41CA-B605-429B68EE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554" y="5160829"/>
                <a:ext cx="3528392" cy="686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512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4B50277-37D5-49CF-A297-2EEFAEF6D4EE}"/>
              </a:ext>
            </a:extLst>
          </p:cNvPr>
          <p:cNvSpPr txBox="1"/>
          <p:nvPr/>
        </p:nvSpPr>
        <p:spPr>
          <a:xfrm>
            <a:off x="480368" y="1092935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공간가중행렬의 이웃 결정 기준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50FEB5-A272-4057-A8C3-B60BA345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5434051"/>
            <a:ext cx="971600" cy="12592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B0464A-AB21-4E13-B555-30397FDCFCDB}"/>
              </a:ext>
            </a:extLst>
          </p:cNvPr>
          <p:cNvSpPr txBox="1"/>
          <p:nvPr/>
        </p:nvSpPr>
        <p:spPr>
          <a:xfrm>
            <a:off x="6558428" y="5733412"/>
            <a:ext cx="1613972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i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슬라이드에서 하나씩 살펴보자</a:t>
            </a:r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…!</a:t>
            </a:r>
          </a:p>
        </p:txBody>
      </p:sp>
      <p:graphicFrame>
        <p:nvGraphicFramePr>
          <p:cNvPr id="6" name="표 17">
            <a:extLst>
              <a:ext uri="{FF2B5EF4-FFF2-40B4-BE49-F238E27FC236}">
                <a16:creationId xmlns:a16="http://schemas.microsoft.com/office/drawing/2014/main" id="{5B1766A4-FFC2-4CF3-9F5E-154DB85BF68E}"/>
              </a:ext>
            </a:extLst>
          </p:cNvPr>
          <p:cNvGraphicFramePr>
            <a:graphicFrameLocks noGrp="1"/>
          </p:cNvGraphicFramePr>
          <p:nvPr/>
        </p:nvGraphicFramePr>
        <p:xfrm>
          <a:off x="1259632" y="1828731"/>
          <a:ext cx="6490380" cy="3605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5190">
                  <a:extLst>
                    <a:ext uri="{9D8B030D-6E8A-4147-A177-3AD203B41FA5}">
                      <a16:colId xmlns:a16="http://schemas.microsoft.com/office/drawing/2014/main" val="1154524803"/>
                    </a:ext>
                  </a:extLst>
                </a:gridCol>
                <a:gridCol w="3245190">
                  <a:extLst>
                    <a:ext uri="{9D8B030D-6E8A-4147-A177-3AD203B41FA5}">
                      <a16:colId xmlns:a16="http://schemas.microsoft.com/office/drawing/2014/main" val="4264570313"/>
                    </a:ext>
                  </a:extLst>
                </a:gridCol>
              </a:tblGrid>
              <a:tr h="7210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Binary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Contiguity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Weights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Bishop Contiguity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717237"/>
                  </a:ext>
                </a:extLst>
              </a:tr>
              <a:tr h="7210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Rook Contiguity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371305"/>
                  </a:ext>
                </a:extLst>
              </a:tr>
              <a:tr h="7210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Queen Contiguity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967630"/>
                  </a:ext>
                </a:extLst>
              </a:tr>
              <a:tr h="7210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Distance-based Weights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592070"/>
                  </a:ext>
                </a:extLst>
              </a:tr>
              <a:tr h="7210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K-Nearest Neighbors Weights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304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9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DE20AA-96D3-4E5E-A954-D16BD528215E}"/>
              </a:ext>
            </a:extLst>
          </p:cNvPr>
          <p:cNvSpPr/>
          <p:nvPr/>
        </p:nvSpPr>
        <p:spPr>
          <a:xfrm>
            <a:off x="1534618" y="2045386"/>
            <a:ext cx="1405741" cy="303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결정계수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499206-3C8E-4958-9A76-3F87FF81A53D}"/>
              </a:ext>
            </a:extLst>
          </p:cNvPr>
          <p:cNvSpPr txBox="1"/>
          <p:nvPr/>
        </p:nvSpPr>
        <p:spPr>
          <a:xfrm>
            <a:off x="493286" y="1099552"/>
            <a:ext cx="654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적합성 검정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C8A197-C69C-41BC-B3E9-CBD987459C19}"/>
              </a:ext>
            </a:extLst>
          </p:cNvPr>
          <p:cNvSpPr txBox="1"/>
          <p:nvPr/>
        </p:nvSpPr>
        <p:spPr>
          <a:xfrm>
            <a:off x="917653" y="1556996"/>
            <a:ext cx="6200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결정 계수</a:t>
            </a:r>
            <a:r>
              <a:rPr lang="en-US" altLang="ko-KR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총 변동에서 회귀식이 설명하는 부분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A0E7FC-D330-4996-9A46-267BD87EC428}"/>
                  </a:ext>
                </a:extLst>
              </p:cNvPr>
              <p:cNvSpPr txBox="1"/>
              <p:nvPr/>
            </p:nvSpPr>
            <p:spPr>
              <a:xfrm>
                <a:off x="2250953" y="2527024"/>
                <a:ext cx="4867061" cy="873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dirty="0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dirty="0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b="0" i="0" dirty="0" smtClean="0">
                          <a:ln>
                            <a:solidFill>
                              <a:schemeClr val="tx1">
                                <a:alpha val="2000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dirty="0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𝑆𝑆𝑅</m:t>
                          </m:r>
                        </m:num>
                        <m:den>
                          <m:r>
                            <a:rPr lang="en-US" altLang="ko-KR" b="0" i="1" dirty="0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𝑆𝑆𝑇</m:t>
                          </m:r>
                        </m:den>
                      </m:f>
                      <m:r>
                        <a:rPr lang="en-US" altLang="ko-KR" b="0" i="1" dirty="0" smtClean="0">
                          <a:ln>
                            <a:solidFill>
                              <a:schemeClr val="tx1">
                                <a:alpha val="2000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=1−</m:t>
                      </m:r>
                      <m:f>
                        <m:fPr>
                          <m:ctrlPr>
                            <a:rPr lang="en-US" altLang="ko-KR" b="0" i="1" dirty="0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ko-KR" b="0" i="1" dirty="0" smtClean="0">
                              <a:ln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A0E7FC-D330-4996-9A46-267BD87EC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953" y="2527024"/>
                <a:ext cx="4867061" cy="873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그룹 37">
            <a:extLst>
              <a:ext uri="{FF2B5EF4-FFF2-40B4-BE49-F238E27FC236}">
                <a16:creationId xmlns:a16="http://schemas.microsoft.com/office/drawing/2014/main" id="{BFB5CA50-4407-4031-BD8C-566DA3A8B166}"/>
              </a:ext>
            </a:extLst>
          </p:cNvPr>
          <p:cNvGrpSpPr/>
          <p:nvPr/>
        </p:nvGrpSpPr>
        <p:grpSpPr>
          <a:xfrm>
            <a:off x="1331640" y="2353950"/>
            <a:ext cx="6705687" cy="1363082"/>
            <a:chOff x="539552" y="4017461"/>
            <a:chExt cx="7920880" cy="173484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0347596-3A06-49BA-BA85-689BF165F2B4}"/>
                </a:ext>
              </a:extLst>
            </p:cNvPr>
            <p:cNvSpPr/>
            <p:nvPr/>
          </p:nvSpPr>
          <p:spPr>
            <a:xfrm>
              <a:off x="539552" y="4017461"/>
              <a:ext cx="7920880" cy="173484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FC0C58F-CC5B-4F24-9169-726A167836FC}"/>
                </a:ext>
              </a:extLst>
            </p:cNvPr>
            <p:cNvCxnSpPr>
              <a:cxnSpLocks/>
            </p:cNvCxnSpPr>
            <p:nvPr/>
          </p:nvCxnSpPr>
          <p:spPr>
            <a:xfrm>
              <a:off x="6588224" y="5752306"/>
              <a:ext cx="1368152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E6B71B1-840B-49D3-ADF9-455486C0A146}"/>
                </a:ext>
              </a:extLst>
            </p:cNvPr>
            <p:cNvCxnSpPr>
              <a:cxnSpLocks/>
            </p:cNvCxnSpPr>
            <p:nvPr/>
          </p:nvCxnSpPr>
          <p:spPr>
            <a:xfrm>
              <a:off x="925483" y="4017461"/>
              <a:ext cx="1368152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F5B2B-6FA8-412D-A4CD-40ECC41EA637}"/>
                  </a:ext>
                </a:extLst>
              </p:cNvPr>
              <p:cNvSpPr txBox="1"/>
              <p:nvPr/>
            </p:nvSpPr>
            <p:spPr>
              <a:xfrm>
                <a:off x="1810233" y="5339399"/>
                <a:ext cx="5748498" cy="576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𝑆𝑆𝑅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F5B2B-6FA8-412D-A4CD-40ECC41EA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233" y="5339399"/>
                <a:ext cx="5748498" cy="576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2B6D176-0548-4BD1-BAE8-400B08B34A98}"/>
                  </a:ext>
                </a:extLst>
              </p:cNvPr>
              <p:cNvSpPr/>
              <p:nvPr/>
            </p:nvSpPr>
            <p:spPr>
              <a:xfrm>
                <a:off x="1548082" y="4642536"/>
                <a:ext cx="1405741" cy="30370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수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정결정계수</a:t>
                </a:r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2B6D176-0548-4BD1-BAE8-400B08B34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082" y="4642536"/>
                <a:ext cx="1405741" cy="303701"/>
              </a:xfrm>
              <a:prstGeom prst="rect">
                <a:avLst/>
              </a:prstGeom>
              <a:blipFill>
                <a:blip r:embed="rId5"/>
                <a:stretch>
                  <a:fillRect t="-12245" b="-326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45E7A893-42A2-497A-B369-BE616D873B02}"/>
              </a:ext>
            </a:extLst>
          </p:cNvPr>
          <p:cNvGrpSpPr/>
          <p:nvPr/>
        </p:nvGrpSpPr>
        <p:grpSpPr>
          <a:xfrm>
            <a:off x="1331639" y="4946238"/>
            <a:ext cx="6705687" cy="1363082"/>
            <a:chOff x="539552" y="4017461"/>
            <a:chExt cx="7920880" cy="173484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6E43B33C-546C-49A0-97B0-57CF58984934}"/>
                </a:ext>
              </a:extLst>
            </p:cNvPr>
            <p:cNvSpPr/>
            <p:nvPr/>
          </p:nvSpPr>
          <p:spPr>
            <a:xfrm>
              <a:off x="539552" y="4017461"/>
              <a:ext cx="7920880" cy="173484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5DDB6D4-3892-4447-AD08-A7DDD6A529CB}"/>
                </a:ext>
              </a:extLst>
            </p:cNvPr>
            <p:cNvCxnSpPr>
              <a:cxnSpLocks/>
            </p:cNvCxnSpPr>
            <p:nvPr/>
          </p:nvCxnSpPr>
          <p:spPr>
            <a:xfrm>
              <a:off x="6588224" y="5752306"/>
              <a:ext cx="1368152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07F752B-657C-4103-B175-49B69CD1AA9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83" y="4017461"/>
              <a:ext cx="1368152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DFE3F3C5-1DCD-4F84-A277-F29B3CB59194}"/>
              </a:ext>
            </a:extLst>
          </p:cNvPr>
          <p:cNvSpPr/>
          <p:nvPr/>
        </p:nvSpPr>
        <p:spPr>
          <a:xfrm>
            <a:off x="3181922" y="3794139"/>
            <a:ext cx="3151146" cy="1009067"/>
          </a:xfrm>
          <a:prstGeom prst="downArrow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lumMod val="95000"/>
                </a:schemeClr>
              </a:gs>
              <a:gs pos="65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81C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C6485-7EEB-4E5E-83CB-335F8E27FF61}"/>
              </a:ext>
            </a:extLst>
          </p:cNvPr>
          <p:cNvSpPr txBox="1"/>
          <p:nvPr/>
        </p:nvSpPr>
        <p:spPr>
          <a:xfrm>
            <a:off x="3357290" y="3929340"/>
            <a:ext cx="280041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변수의 개수가 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두 회귀모형의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직접적인 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비교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어렵다는 점을 해결</a:t>
            </a:r>
          </a:p>
        </p:txBody>
      </p:sp>
    </p:spTree>
    <p:extLst>
      <p:ext uri="{BB962C8B-B14F-4D97-AF65-F5344CB8AC3E}">
        <p14:creationId xmlns:p14="http://schemas.microsoft.com/office/powerpoint/2010/main" val="35023172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8EC30EC-49F5-4AAA-A969-A232FBDE7D17}"/>
              </a:ext>
            </a:extLst>
          </p:cNvPr>
          <p:cNvSpPr/>
          <p:nvPr/>
        </p:nvSpPr>
        <p:spPr>
          <a:xfrm>
            <a:off x="949963" y="1711864"/>
            <a:ext cx="2973965" cy="351367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88CDF-9F6F-4080-9130-A0B245C1FD46}"/>
              </a:ext>
            </a:extLst>
          </p:cNvPr>
          <p:cNvSpPr txBox="1"/>
          <p:nvPr/>
        </p:nvSpPr>
        <p:spPr>
          <a:xfrm>
            <a:off x="971600" y="1595347"/>
            <a:ext cx="769377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Binary Contiguity Weights</a:t>
            </a:r>
          </a:p>
        </p:txBody>
      </p:sp>
      <p:sp>
        <p:nvSpPr>
          <p:cNvPr id="6" name="사각형: 둥근 모서리 22">
            <a:extLst>
              <a:ext uri="{FF2B5EF4-FFF2-40B4-BE49-F238E27FC236}">
                <a16:creationId xmlns:a16="http://schemas.microsoft.com/office/drawing/2014/main" id="{9A0E85AD-6936-45A8-8E44-F65749732BC4}"/>
              </a:ext>
            </a:extLst>
          </p:cNvPr>
          <p:cNvSpPr/>
          <p:nvPr/>
        </p:nvSpPr>
        <p:spPr>
          <a:xfrm>
            <a:off x="1175506" y="3171448"/>
            <a:ext cx="6792988" cy="3089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0036-9B6C-42E4-9EA4-19A63AA53918}"/>
              </a:ext>
            </a:extLst>
          </p:cNvPr>
          <p:cNvSpPr txBox="1"/>
          <p:nvPr/>
        </p:nvSpPr>
        <p:spPr>
          <a:xfrm>
            <a:off x="1356611" y="2887687"/>
            <a:ext cx="3321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Bishop Contiguity</a:t>
            </a:r>
            <a:endParaRPr lang="ko-KR" altLang="en-US" sz="2800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2B8F28-8AFB-43B9-8A9B-AF27086FF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28" y="3804582"/>
            <a:ext cx="1844339" cy="1826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F35CFA-DEB4-4865-9B29-E29CD9BCDD5A}"/>
              </a:ext>
            </a:extLst>
          </p:cNvPr>
          <p:cNvSpPr txBox="1"/>
          <p:nvPr/>
        </p:nvSpPr>
        <p:spPr>
          <a:xfrm>
            <a:off x="4310722" y="4112435"/>
            <a:ext cx="2820857" cy="124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모서리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 영역을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이웃으로 간주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B1734-2D81-4740-AD70-E1BF445E8E7C}"/>
              </a:ext>
            </a:extLst>
          </p:cNvPr>
          <p:cNvSpPr txBox="1"/>
          <p:nvPr/>
        </p:nvSpPr>
        <p:spPr>
          <a:xfrm>
            <a:off x="478718" y="11003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공간가중행렬의 이웃 결정 기준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0CC58-03D2-4F2E-A460-6BEE63AF8809}"/>
              </a:ext>
            </a:extLst>
          </p:cNvPr>
          <p:cNvSpPr txBox="1"/>
          <p:nvPr/>
        </p:nvSpPr>
        <p:spPr>
          <a:xfrm>
            <a:off x="971600" y="2118857"/>
            <a:ext cx="769377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근접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있는 경우를 이웃으로 보는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030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8EC30EC-49F5-4AAA-A969-A232FBDE7D17}"/>
              </a:ext>
            </a:extLst>
          </p:cNvPr>
          <p:cNvSpPr/>
          <p:nvPr/>
        </p:nvSpPr>
        <p:spPr>
          <a:xfrm>
            <a:off x="949963" y="1711864"/>
            <a:ext cx="2973965" cy="351367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88CDF-9F6F-4080-9130-A0B245C1FD46}"/>
              </a:ext>
            </a:extLst>
          </p:cNvPr>
          <p:cNvSpPr txBox="1"/>
          <p:nvPr/>
        </p:nvSpPr>
        <p:spPr>
          <a:xfrm>
            <a:off x="971600" y="1595347"/>
            <a:ext cx="769377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Binary Contiguity Weights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B1734-2D81-4740-AD70-E1BF445E8E7C}"/>
              </a:ext>
            </a:extLst>
          </p:cNvPr>
          <p:cNvSpPr txBox="1"/>
          <p:nvPr/>
        </p:nvSpPr>
        <p:spPr>
          <a:xfrm>
            <a:off x="480244" y="109934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공간가중행렬의 이웃 결정 기준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0CC58-03D2-4F2E-A460-6BEE63AF8809}"/>
              </a:ext>
            </a:extLst>
          </p:cNvPr>
          <p:cNvSpPr txBox="1"/>
          <p:nvPr/>
        </p:nvSpPr>
        <p:spPr>
          <a:xfrm>
            <a:off x="971600" y="2118857"/>
            <a:ext cx="769377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근접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있는 경우를 이웃으로 보는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사각형: 둥근 모서리 22">
            <a:extLst>
              <a:ext uri="{FF2B5EF4-FFF2-40B4-BE49-F238E27FC236}">
                <a16:creationId xmlns:a16="http://schemas.microsoft.com/office/drawing/2014/main" id="{A72EFDF8-EA00-4680-B9C9-E5955CC5B3EE}"/>
              </a:ext>
            </a:extLst>
          </p:cNvPr>
          <p:cNvSpPr/>
          <p:nvPr/>
        </p:nvSpPr>
        <p:spPr>
          <a:xfrm>
            <a:off x="1175506" y="3171448"/>
            <a:ext cx="6792988" cy="3089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941FA8B-A556-49EA-93C9-E7DE6C2B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28" y="3804198"/>
            <a:ext cx="1844814" cy="18269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A45B2C-2392-4C3E-9F5A-12864348879E}"/>
              </a:ext>
            </a:extLst>
          </p:cNvPr>
          <p:cNvSpPr txBox="1"/>
          <p:nvPr/>
        </p:nvSpPr>
        <p:spPr>
          <a:xfrm>
            <a:off x="1356611" y="2887687"/>
            <a:ext cx="3321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Queen Contiguity</a:t>
            </a:r>
            <a:endParaRPr lang="ko-KR" altLang="en-US" sz="2800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379A3-5889-4240-8BDF-A545CF544DBE}"/>
              </a:ext>
            </a:extLst>
          </p:cNvPr>
          <p:cNvSpPr txBox="1"/>
          <p:nvPr/>
        </p:nvSpPr>
        <p:spPr>
          <a:xfrm>
            <a:off x="4455364" y="3694668"/>
            <a:ext cx="2820857" cy="1856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면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이나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모서리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붙어있는 영역을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이웃으로 간주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852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8EC30EC-49F5-4AAA-A969-A232FBDE7D17}"/>
              </a:ext>
            </a:extLst>
          </p:cNvPr>
          <p:cNvSpPr/>
          <p:nvPr/>
        </p:nvSpPr>
        <p:spPr>
          <a:xfrm>
            <a:off x="949963" y="1711864"/>
            <a:ext cx="2973965" cy="351367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88CDF-9F6F-4080-9130-A0B245C1FD46}"/>
              </a:ext>
            </a:extLst>
          </p:cNvPr>
          <p:cNvSpPr txBox="1"/>
          <p:nvPr/>
        </p:nvSpPr>
        <p:spPr>
          <a:xfrm>
            <a:off x="971600" y="1595347"/>
            <a:ext cx="769377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Binary Contiguity Weights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B1734-2D81-4740-AD70-E1BF445E8E7C}"/>
              </a:ext>
            </a:extLst>
          </p:cNvPr>
          <p:cNvSpPr txBox="1"/>
          <p:nvPr/>
        </p:nvSpPr>
        <p:spPr>
          <a:xfrm>
            <a:off x="478910" y="1102398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공간가중행렬의 이웃 결정 기준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0CC58-03D2-4F2E-A460-6BEE63AF8809}"/>
              </a:ext>
            </a:extLst>
          </p:cNvPr>
          <p:cNvSpPr txBox="1"/>
          <p:nvPr/>
        </p:nvSpPr>
        <p:spPr>
          <a:xfrm>
            <a:off x="971600" y="2118857"/>
            <a:ext cx="769377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근접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있는 경우를 이웃으로 보는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사각형: 둥근 모서리 22">
            <a:extLst>
              <a:ext uri="{FF2B5EF4-FFF2-40B4-BE49-F238E27FC236}">
                <a16:creationId xmlns:a16="http://schemas.microsoft.com/office/drawing/2014/main" id="{B074B822-6251-4C23-9A01-65423E974E9B}"/>
              </a:ext>
            </a:extLst>
          </p:cNvPr>
          <p:cNvSpPr/>
          <p:nvPr/>
        </p:nvSpPr>
        <p:spPr>
          <a:xfrm>
            <a:off x="1175506" y="3171448"/>
            <a:ext cx="6792988" cy="3089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F722EF-67D1-4D8F-A887-9968B10E1751}"/>
              </a:ext>
            </a:extLst>
          </p:cNvPr>
          <p:cNvSpPr txBox="1"/>
          <p:nvPr/>
        </p:nvSpPr>
        <p:spPr>
          <a:xfrm>
            <a:off x="1356611" y="2887687"/>
            <a:ext cx="3321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Rook</a:t>
            </a:r>
            <a:r>
              <a:rPr lang="ko-KR" altLang="en-US" sz="28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Contiguity</a:t>
            </a:r>
            <a:endParaRPr lang="ko-KR" altLang="en-US" sz="2800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F601E-C897-475E-B261-64A5D107E18C}"/>
              </a:ext>
            </a:extLst>
          </p:cNvPr>
          <p:cNvSpPr txBox="1"/>
          <p:nvPr/>
        </p:nvSpPr>
        <p:spPr>
          <a:xfrm>
            <a:off x="4486611" y="3667741"/>
            <a:ext cx="2820857" cy="124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면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붙어있는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영역을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이웃으로 간주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AF09C7-3536-4F62-8CF3-FE46B43B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94" y="3852318"/>
            <a:ext cx="1844339" cy="18178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10B9D5-D409-4E2F-B931-A5D8B44423A9}"/>
              </a:ext>
            </a:extLst>
          </p:cNvPr>
          <p:cNvSpPr txBox="1"/>
          <p:nvPr/>
        </p:nvSpPr>
        <p:spPr>
          <a:xfrm>
            <a:off x="4818488" y="4959281"/>
            <a:ext cx="2820857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보편적</a:t>
            </a:r>
            <a:r>
              <a:rPr lang="en-US" altLang="ko-KR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18" name="화살표: 오른쪽 41">
            <a:extLst>
              <a:ext uri="{FF2B5EF4-FFF2-40B4-BE49-F238E27FC236}">
                <a16:creationId xmlns:a16="http://schemas.microsoft.com/office/drawing/2014/main" id="{B362AAB9-05B9-4EDF-9026-F11F8D4FD571}"/>
              </a:ext>
            </a:extLst>
          </p:cNvPr>
          <p:cNvSpPr/>
          <p:nvPr/>
        </p:nvSpPr>
        <p:spPr>
          <a:xfrm>
            <a:off x="4427257" y="5165171"/>
            <a:ext cx="782462" cy="629959"/>
          </a:xfrm>
          <a:prstGeom prst="rightArrow">
            <a:avLst/>
          </a:prstGeom>
          <a:gradFill flip="none" rotWithShape="1">
            <a:gsLst>
              <a:gs pos="11000">
                <a:srgbClr val="F2F2F2"/>
              </a:gs>
              <a:gs pos="54000">
                <a:schemeClr val="bg1">
                  <a:lumMod val="8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97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20A8E702-0B6F-45D9-9027-BDD0C42FE948}"/>
              </a:ext>
            </a:extLst>
          </p:cNvPr>
          <p:cNvGraphicFramePr>
            <a:graphicFrameLocks noGrp="1"/>
          </p:cNvGraphicFramePr>
          <p:nvPr/>
        </p:nvGraphicFramePr>
        <p:xfrm>
          <a:off x="971600" y="2020161"/>
          <a:ext cx="1783194" cy="166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398">
                  <a:extLst>
                    <a:ext uri="{9D8B030D-6E8A-4147-A177-3AD203B41FA5}">
                      <a16:colId xmlns:a16="http://schemas.microsoft.com/office/drawing/2014/main" val="237616983"/>
                    </a:ext>
                  </a:extLst>
                </a:gridCol>
                <a:gridCol w="594398">
                  <a:extLst>
                    <a:ext uri="{9D8B030D-6E8A-4147-A177-3AD203B41FA5}">
                      <a16:colId xmlns:a16="http://schemas.microsoft.com/office/drawing/2014/main" val="1039439763"/>
                    </a:ext>
                  </a:extLst>
                </a:gridCol>
                <a:gridCol w="594398">
                  <a:extLst>
                    <a:ext uri="{9D8B030D-6E8A-4147-A177-3AD203B41FA5}">
                      <a16:colId xmlns:a16="http://schemas.microsoft.com/office/drawing/2014/main" val="1783165835"/>
                    </a:ext>
                  </a:extLst>
                </a:gridCol>
              </a:tblGrid>
              <a:tr h="555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533926"/>
                  </a:ext>
                </a:extLst>
              </a:tr>
              <a:tr h="555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9592"/>
                  </a:ext>
                </a:extLst>
              </a:tr>
              <a:tr h="555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6286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7787706-C602-4CA1-B72D-0290D27E152B}"/>
              </a:ext>
            </a:extLst>
          </p:cNvPr>
          <p:cNvSpPr txBox="1"/>
          <p:nvPr/>
        </p:nvSpPr>
        <p:spPr>
          <a:xfrm>
            <a:off x="901597" y="1084199"/>
            <a:ext cx="632776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Rook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Contiguity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직접 공간가중행렬을 만들어보자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66AD6E-40F8-420F-8478-D234C60786BC}"/>
              </a:ext>
            </a:extLst>
          </p:cNvPr>
          <p:cNvSpPr txBox="1"/>
          <p:nvPr/>
        </p:nvSpPr>
        <p:spPr>
          <a:xfrm>
            <a:off x="2987824" y="2145898"/>
            <a:ext cx="632776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기준으로 </a:t>
            </a:r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B, D, F, H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면이 붙어 있으므로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이웃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간주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BADE14-CF00-402A-B25A-EDDD06F646E8}"/>
              </a:ext>
            </a:extLst>
          </p:cNvPr>
          <p:cNvSpPr/>
          <p:nvPr/>
        </p:nvSpPr>
        <p:spPr>
          <a:xfrm>
            <a:off x="4098723" y="4765293"/>
            <a:ext cx="3646633" cy="319891"/>
          </a:xfrm>
          <a:prstGeom prst="rect">
            <a:avLst/>
          </a:prstGeom>
          <a:solidFill>
            <a:srgbClr val="FFC1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1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EF3241-85DC-4450-A6DE-F45517CE686D}"/>
              </a:ext>
            </a:extLst>
          </p:cNvPr>
          <p:cNvSpPr/>
          <p:nvPr/>
        </p:nvSpPr>
        <p:spPr>
          <a:xfrm>
            <a:off x="4499991" y="4765293"/>
            <a:ext cx="304853" cy="319891"/>
          </a:xfrm>
          <a:prstGeom prst="rect">
            <a:avLst/>
          </a:prstGeom>
          <a:solidFill>
            <a:srgbClr val="FFC1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1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8443B2-36C0-4B71-91C5-1B189262D074}"/>
              </a:ext>
            </a:extLst>
          </p:cNvPr>
          <p:cNvSpPr/>
          <p:nvPr/>
        </p:nvSpPr>
        <p:spPr>
          <a:xfrm>
            <a:off x="5198526" y="4771280"/>
            <a:ext cx="304853" cy="319891"/>
          </a:xfrm>
          <a:prstGeom prst="rect">
            <a:avLst/>
          </a:prstGeom>
          <a:solidFill>
            <a:srgbClr val="FFC1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1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9B22E0-58E7-4F7D-A510-6EE19809CBE1}"/>
              </a:ext>
            </a:extLst>
          </p:cNvPr>
          <p:cNvSpPr/>
          <p:nvPr/>
        </p:nvSpPr>
        <p:spPr>
          <a:xfrm>
            <a:off x="5922039" y="4769475"/>
            <a:ext cx="304853" cy="319891"/>
          </a:xfrm>
          <a:prstGeom prst="rect">
            <a:avLst/>
          </a:prstGeom>
          <a:solidFill>
            <a:srgbClr val="FFC1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1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06EA2-F3D8-46CA-A71C-06877CBD99CE}"/>
              </a:ext>
            </a:extLst>
          </p:cNvPr>
          <p:cNvSpPr/>
          <p:nvPr/>
        </p:nvSpPr>
        <p:spPr>
          <a:xfrm>
            <a:off x="6590974" y="4769475"/>
            <a:ext cx="304853" cy="319891"/>
          </a:xfrm>
          <a:prstGeom prst="rect">
            <a:avLst/>
          </a:prstGeom>
          <a:solidFill>
            <a:srgbClr val="FFC1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1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883EAF-745C-47AF-8D93-D101AE773416}"/>
                  </a:ext>
                </a:extLst>
              </p:cNvPr>
              <p:cNvSpPr txBox="1"/>
              <p:nvPr/>
            </p:nvSpPr>
            <p:spPr>
              <a:xfrm>
                <a:off x="3491880" y="3785447"/>
                <a:ext cx="3895938" cy="2316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883EAF-745C-47AF-8D93-D101AE7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785447"/>
                <a:ext cx="3895938" cy="2316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C2A0CE9-0471-48BB-BE82-9E51E50A844A}"/>
              </a:ext>
            </a:extLst>
          </p:cNvPr>
          <p:cNvSpPr txBox="1"/>
          <p:nvPr/>
        </p:nvSpPr>
        <p:spPr>
          <a:xfrm>
            <a:off x="7351675" y="3714935"/>
            <a:ext cx="393682" cy="235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28517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    B      C     D     E      F     G     H      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174B61-475C-4AE8-9A03-64507E3D4AA2}"/>
              </a:ext>
            </a:extLst>
          </p:cNvPr>
          <p:cNvSpPr txBox="1"/>
          <p:nvPr/>
        </p:nvSpPr>
        <p:spPr>
          <a:xfrm>
            <a:off x="4178105" y="3377519"/>
            <a:ext cx="317357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8517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    B      C     D     E      F     G     H      I</a:t>
            </a:r>
          </a:p>
        </p:txBody>
      </p:sp>
      <p:sp>
        <p:nvSpPr>
          <p:cNvPr id="15" name="화살표: 오른쪽 41">
            <a:extLst>
              <a:ext uri="{FF2B5EF4-FFF2-40B4-BE49-F238E27FC236}">
                <a16:creationId xmlns:a16="http://schemas.microsoft.com/office/drawing/2014/main" id="{E4013242-C3D4-497A-8613-ED9E90CFAF37}"/>
              </a:ext>
            </a:extLst>
          </p:cNvPr>
          <p:cNvSpPr/>
          <p:nvPr/>
        </p:nvSpPr>
        <p:spPr>
          <a:xfrm>
            <a:off x="1840665" y="4628925"/>
            <a:ext cx="1371616" cy="629959"/>
          </a:xfrm>
          <a:prstGeom prst="rightArrow">
            <a:avLst/>
          </a:prstGeom>
          <a:gradFill flip="none" rotWithShape="1">
            <a:gsLst>
              <a:gs pos="11000">
                <a:schemeClr val="bg1"/>
              </a:gs>
              <a:gs pos="49000">
                <a:srgbClr val="FFF3CF"/>
              </a:gs>
              <a:gs pos="87000">
                <a:srgbClr val="FFE28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823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63586A5D-3577-47B8-A465-7AC1D67FD3A8}"/>
              </a:ext>
            </a:extLst>
          </p:cNvPr>
          <p:cNvSpPr/>
          <p:nvPr/>
        </p:nvSpPr>
        <p:spPr>
          <a:xfrm>
            <a:off x="1023890" y="1832308"/>
            <a:ext cx="2973965" cy="351367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A5B4C-FED7-4DDB-B092-8C6B61377A58}"/>
              </a:ext>
            </a:extLst>
          </p:cNvPr>
          <p:cNvSpPr txBox="1"/>
          <p:nvPr/>
        </p:nvSpPr>
        <p:spPr>
          <a:xfrm>
            <a:off x="607089" y="5000084"/>
            <a:ext cx="792982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너무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잡으면 이웃이 없는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고립된 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생길 수 있으므로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관측치별 최단거리보다는 크게 정해야 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4C6EE5-6DE6-4D94-99CB-A87434578217}"/>
              </a:ext>
            </a:extLst>
          </p:cNvPr>
          <p:cNvSpPr txBox="1"/>
          <p:nvPr/>
        </p:nvSpPr>
        <p:spPr>
          <a:xfrm>
            <a:off x="1018208" y="2239056"/>
            <a:ext cx="792982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거리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가까우면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이웃이라고 정의하는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C03C9DEB-59F1-4DF4-8A6F-6E56A8617446}"/>
              </a:ext>
            </a:extLst>
          </p:cNvPr>
          <p:cNvSpPr/>
          <p:nvPr/>
        </p:nvSpPr>
        <p:spPr>
          <a:xfrm>
            <a:off x="1259632" y="3174681"/>
            <a:ext cx="6792988" cy="143764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869073-367E-425D-AFD5-8572EE46F0E0}"/>
                  </a:ext>
                </a:extLst>
              </p:cNvPr>
              <p:cNvSpPr txBox="1"/>
              <p:nvPr/>
            </p:nvSpPr>
            <p:spPr>
              <a:xfrm>
                <a:off x="1703798" y="3550235"/>
                <a:ext cx="5544795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869073-367E-425D-AFD5-8572EE46F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798" y="3550235"/>
                <a:ext cx="5544795" cy="686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ED24C37-C904-4FFE-9BE2-928E89B0D229}"/>
              </a:ext>
            </a:extLst>
          </p:cNvPr>
          <p:cNvSpPr txBox="1"/>
          <p:nvPr/>
        </p:nvSpPr>
        <p:spPr>
          <a:xfrm>
            <a:off x="1415078" y="2992620"/>
            <a:ext cx="501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Distance-based Weights</a:t>
            </a:r>
            <a:endParaRPr lang="ko-KR" altLang="en-US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1A2C0D-8B81-491D-8D1B-7DD33EF8727D}"/>
              </a:ext>
            </a:extLst>
          </p:cNvPr>
          <p:cNvSpPr txBox="1"/>
          <p:nvPr/>
        </p:nvSpPr>
        <p:spPr>
          <a:xfrm>
            <a:off x="1118312" y="1735047"/>
            <a:ext cx="308526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Distance-based Weights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37E0BA-8B1F-4FA9-8EE4-8369A0B74AF6}"/>
              </a:ext>
            </a:extLst>
          </p:cNvPr>
          <p:cNvSpPr txBox="1"/>
          <p:nvPr/>
        </p:nvSpPr>
        <p:spPr>
          <a:xfrm>
            <a:off x="480244" y="1090052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공간가중행렬의 이웃 결정 기준</a:t>
            </a:r>
          </a:p>
        </p:txBody>
      </p:sp>
    </p:spTree>
    <p:extLst>
      <p:ext uri="{BB962C8B-B14F-4D97-AF65-F5344CB8AC3E}">
        <p14:creationId xmlns:p14="http://schemas.microsoft.com/office/powerpoint/2010/main" val="3025621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98D1D1F0-8A60-45B7-9DB3-1BAF5F606D85}"/>
              </a:ext>
            </a:extLst>
          </p:cNvPr>
          <p:cNvSpPr/>
          <p:nvPr/>
        </p:nvSpPr>
        <p:spPr>
          <a:xfrm>
            <a:off x="1059241" y="1812813"/>
            <a:ext cx="3368743" cy="351367"/>
          </a:xfrm>
          <a:prstGeom prst="parallelogram">
            <a:avLst/>
          </a:prstGeom>
          <a:solidFill>
            <a:srgbClr val="FFC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625EA-A7DA-464E-ADAA-82D591E75AA1}"/>
              </a:ext>
            </a:extLst>
          </p:cNvPr>
          <p:cNvSpPr txBox="1"/>
          <p:nvPr/>
        </p:nvSpPr>
        <p:spPr>
          <a:xfrm>
            <a:off x="1008441" y="2251908"/>
            <a:ext cx="73309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KNN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방법과 비슷한 방식으로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근접한 </a:t>
            </a:r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이웃으로 정의하는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888FF-3190-4F30-AE49-9309D8BD0B34}"/>
              </a:ext>
            </a:extLst>
          </p:cNvPr>
          <p:cNvSpPr txBox="1"/>
          <p:nvPr/>
        </p:nvSpPr>
        <p:spPr>
          <a:xfrm>
            <a:off x="1914725" y="3981908"/>
            <a:ext cx="5872597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이렇게 만들어진 공간가중행렬은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그대로 쓰이지 않고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 err="1">
                <a:solidFill>
                  <a:srgbClr val="912E2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정규화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CFD68-8E83-4978-883F-3F87EAE3D230}"/>
              </a:ext>
            </a:extLst>
          </p:cNvPr>
          <p:cNvSpPr txBox="1"/>
          <p:nvPr/>
        </p:nvSpPr>
        <p:spPr>
          <a:xfrm>
            <a:off x="1091898" y="1700808"/>
            <a:ext cx="769377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K-Nearest Neighbors Weights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AECA17D-1485-40B4-AB91-9C49D73E2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832" y="5445224"/>
            <a:ext cx="1073634" cy="11470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0F60F7-272C-49AC-AEFA-8E8E2BE52DC2}"/>
              </a:ext>
            </a:extLst>
          </p:cNvPr>
          <p:cNvSpPr txBox="1"/>
          <p:nvPr/>
        </p:nvSpPr>
        <p:spPr>
          <a:xfrm>
            <a:off x="7817392" y="5060823"/>
            <a:ext cx="132660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끝난줄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알았지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0" name="화살표: 오른쪽 41">
            <a:extLst>
              <a:ext uri="{FF2B5EF4-FFF2-40B4-BE49-F238E27FC236}">
                <a16:creationId xmlns:a16="http://schemas.microsoft.com/office/drawing/2014/main" id="{174A18F1-D514-480C-B2B9-20C1853BE936}"/>
              </a:ext>
            </a:extLst>
          </p:cNvPr>
          <p:cNvSpPr/>
          <p:nvPr/>
        </p:nvSpPr>
        <p:spPr>
          <a:xfrm>
            <a:off x="1356678" y="4041347"/>
            <a:ext cx="792088" cy="1034552"/>
          </a:xfrm>
          <a:prstGeom prst="rightArrow">
            <a:avLst/>
          </a:prstGeom>
          <a:gradFill flip="none" rotWithShape="1">
            <a:gsLst>
              <a:gs pos="11000">
                <a:schemeClr val="bg1"/>
              </a:gs>
              <a:gs pos="29000">
                <a:schemeClr val="bg1">
                  <a:lumMod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F3C38-5D25-4EE2-8EB1-F8C5F123E54B}"/>
              </a:ext>
            </a:extLst>
          </p:cNvPr>
          <p:cNvSpPr txBox="1"/>
          <p:nvPr/>
        </p:nvSpPr>
        <p:spPr>
          <a:xfrm>
            <a:off x="480244" y="1090052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공간가중행렬의 이웃 결정 기준</a:t>
            </a:r>
          </a:p>
        </p:txBody>
      </p:sp>
    </p:spTree>
    <p:extLst>
      <p:ext uri="{BB962C8B-B14F-4D97-AF65-F5344CB8AC3E}">
        <p14:creationId xmlns:p14="http://schemas.microsoft.com/office/powerpoint/2010/main" val="253703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22">
            <a:extLst>
              <a:ext uri="{FF2B5EF4-FFF2-40B4-BE49-F238E27FC236}">
                <a16:creationId xmlns:a16="http://schemas.microsoft.com/office/drawing/2014/main" id="{E9023F78-9855-424D-8300-DD34670F8B05}"/>
              </a:ext>
            </a:extLst>
          </p:cNvPr>
          <p:cNvSpPr/>
          <p:nvPr/>
        </p:nvSpPr>
        <p:spPr>
          <a:xfrm>
            <a:off x="890650" y="2013774"/>
            <a:ext cx="7203900" cy="34793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2BFE9-2F42-4BA8-80DD-91D9A68A6BB3}"/>
              </a:ext>
            </a:extLst>
          </p:cNvPr>
          <p:cNvSpPr txBox="1"/>
          <p:nvPr/>
        </p:nvSpPr>
        <p:spPr>
          <a:xfrm>
            <a:off x="1286041" y="1772816"/>
            <a:ext cx="556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Row Standardized Weights</a:t>
            </a:r>
            <a:endParaRPr lang="ko-KR" altLang="en-US" sz="2400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D0FC8-F75C-478F-A0EC-2B566D0C9DDA}"/>
              </a:ext>
            </a:extLst>
          </p:cNvPr>
          <p:cNvSpPr txBox="1"/>
          <p:nvPr/>
        </p:nvSpPr>
        <p:spPr>
          <a:xfrm>
            <a:off x="1275537" y="2386178"/>
            <a:ext cx="648422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 단위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정규화하는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방법으로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가중치를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행의 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나눠줌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7A5F0A7-8082-4CAA-B45A-6E686C3302A4}"/>
              </a:ext>
            </a:extLst>
          </p:cNvPr>
          <p:cNvSpPr/>
          <p:nvPr/>
        </p:nvSpPr>
        <p:spPr>
          <a:xfrm>
            <a:off x="3735439" y="3780130"/>
            <a:ext cx="861746" cy="546187"/>
          </a:xfrm>
          <a:prstGeom prst="rightArrow">
            <a:avLst/>
          </a:prstGeom>
          <a:gradFill flip="none" rotWithShape="1">
            <a:gsLst>
              <a:gs pos="0">
                <a:srgbClr val="A6A6A6">
                  <a:tint val="66000"/>
                  <a:satMod val="160000"/>
                </a:srgbClr>
              </a:gs>
              <a:gs pos="50000">
                <a:srgbClr val="A6A6A6">
                  <a:tint val="44500"/>
                  <a:satMod val="160000"/>
                </a:srgbClr>
              </a:gs>
              <a:gs pos="100000">
                <a:srgbClr val="A6A6A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6E05D2A-7404-4783-BB04-FEA4B5EEB618}"/>
              </a:ext>
            </a:extLst>
          </p:cNvPr>
          <p:cNvGrpSpPr/>
          <p:nvPr/>
        </p:nvGrpSpPr>
        <p:grpSpPr>
          <a:xfrm>
            <a:off x="1707959" y="3384231"/>
            <a:ext cx="1450513" cy="1326314"/>
            <a:chOff x="1819502" y="3827932"/>
            <a:chExt cx="1450513" cy="132631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E4A38C-6FD1-48E1-A0BB-742B0907305C}"/>
                </a:ext>
              </a:extLst>
            </p:cNvPr>
            <p:cNvSpPr/>
            <p:nvPr/>
          </p:nvSpPr>
          <p:spPr>
            <a:xfrm>
              <a:off x="1835696" y="3827932"/>
              <a:ext cx="1434319" cy="39589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A43E06C-88D7-4ABC-9B48-C00F4499187F}"/>
                </a:ext>
              </a:extLst>
            </p:cNvPr>
            <p:cNvSpPr/>
            <p:nvPr/>
          </p:nvSpPr>
          <p:spPr>
            <a:xfrm>
              <a:off x="1819503" y="4305314"/>
              <a:ext cx="1434319" cy="395899"/>
            </a:xfrm>
            <a:prstGeom prst="rect">
              <a:avLst/>
            </a:prstGeom>
            <a:solidFill>
              <a:srgbClr val="FFC1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A12FF9-51E1-4EB8-A46C-F11EE95A9DEF}"/>
                </a:ext>
              </a:extLst>
            </p:cNvPr>
            <p:cNvSpPr/>
            <p:nvPr/>
          </p:nvSpPr>
          <p:spPr>
            <a:xfrm>
              <a:off x="1819502" y="4758347"/>
              <a:ext cx="1434319" cy="3958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EB1E1B-95A3-45FC-998E-0E6E264706FB}"/>
                  </a:ext>
                </a:extLst>
              </p:cNvPr>
              <p:cNvSpPr txBox="1"/>
              <p:nvPr/>
            </p:nvSpPr>
            <p:spPr>
              <a:xfrm>
                <a:off x="1351106" y="3374278"/>
                <a:ext cx="2148024" cy="1300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EB1E1B-95A3-45FC-998E-0E6E26470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06" y="3374278"/>
                <a:ext cx="2148024" cy="1300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CBAFF3E5-76A8-4399-B7E1-4E0E5FBC0226}"/>
              </a:ext>
            </a:extLst>
          </p:cNvPr>
          <p:cNvGrpSpPr/>
          <p:nvPr/>
        </p:nvGrpSpPr>
        <p:grpSpPr>
          <a:xfrm>
            <a:off x="5018303" y="3409209"/>
            <a:ext cx="2401544" cy="1307979"/>
            <a:chOff x="5041548" y="3877931"/>
            <a:chExt cx="2401544" cy="130797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575E4E-D9EE-42C2-90F1-C2A5301019E0}"/>
                </a:ext>
              </a:extLst>
            </p:cNvPr>
            <p:cNvSpPr/>
            <p:nvPr/>
          </p:nvSpPr>
          <p:spPr>
            <a:xfrm>
              <a:off x="5048599" y="3877931"/>
              <a:ext cx="2387442" cy="39589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12BECA9-C3A4-4ED7-8B3F-86452B1F9DCC}"/>
                </a:ext>
              </a:extLst>
            </p:cNvPr>
            <p:cNvSpPr/>
            <p:nvPr/>
          </p:nvSpPr>
          <p:spPr>
            <a:xfrm>
              <a:off x="5041548" y="4790011"/>
              <a:ext cx="2401544" cy="3958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33AF8AB-6E57-47DB-9BD5-582CF13A7AEB}"/>
                </a:ext>
              </a:extLst>
            </p:cNvPr>
            <p:cNvSpPr/>
            <p:nvPr/>
          </p:nvSpPr>
          <p:spPr>
            <a:xfrm>
              <a:off x="5058806" y="4354606"/>
              <a:ext cx="2377235" cy="395899"/>
            </a:xfrm>
            <a:prstGeom prst="rect">
              <a:avLst/>
            </a:prstGeom>
            <a:solidFill>
              <a:srgbClr val="FFC1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BF2D06-D38B-456F-87F9-22DB52B0B8E6}"/>
                  </a:ext>
                </a:extLst>
              </p:cNvPr>
              <p:cNvSpPr txBox="1"/>
              <p:nvPr/>
            </p:nvSpPr>
            <p:spPr>
              <a:xfrm>
                <a:off x="4736994" y="3359635"/>
                <a:ext cx="3055900" cy="1387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/3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1/3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1/3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BF2D06-D38B-456F-87F9-22DB52B0B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94" y="3359635"/>
                <a:ext cx="3055900" cy="1387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02E9027-8050-43F7-B662-780D2B1DD135}"/>
              </a:ext>
            </a:extLst>
          </p:cNvPr>
          <p:cNvSpPr txBox="1"/>
          <p:nvPr/>
        </p:nvSpPr>
        <p:spPr>
          <a:xfrm>
            <a:off x="480244" y="109083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공간가중행렬의 정규화 방법</a:t>
            </a:r>
          </a:p>
        </p:txBody>
      </p:sp>
    </p:spTree>
    <p:extLst>
      <p:ext uri="{BB962C8B-B14F-4D97-AF65-F5344CB8AC3E}">
        <p14:creationId xmlns:p14="http://schemas.microsoft.com/office/powerpoint/2010/main" val="34554855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22">
            <a:extLst>
              <a:ext uri="{FF2B5EF4-FFF2-40B4-BE49-F238E27FC236}">
                <a16:creationId xmlns:a16="http://schemas.microsoft.com/office/drawing/2014/main" id="{6DAFE912-F527-4CD3-B3A2-FFE4A9693E7A}"/>
              </a:ext>
            </a:extLst>
          </p:cNvPr>
          <p:cNvSpPr/>
          <p:nvPr/>
        </p:nvSpPr>
        <p:spPr>
          <a:xfrm>
            <a:off x="890650" y="1912856"/>
            <a:ext cx="7203900" cy="34793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580949-932E-43EA-AD3A-55E715D9DDF4}"/>
              </a:ext>
            </a:extLst>
          </p:cNvPr>
          <p:cNvSpPr/>
          <p:nvPr/>
        </p:nvSpPr>
        <p:spPr>
          <a:xfrm>
            <a:off x="4881249" y="3386188"/>
            <a:ext cx="2401543" cy="1300677"/>
          </a:xfrm>
          <a:prstGeom prst="rect">
            <a:avLst/>
          </a:prstGeom>
          <a:solidFill>
            <a:srgbClr val="FFC1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D798A1-6270-47A3-BD78-8B663434EC5D}"/>
              </a:ext>
            </a:extLst>
          </p:cNvPr>
          <p:cNvSpPr/>
          <p:nvPr/>
        </p:nvSpPr>
        <p:spPr>
          <a:xfrm>
            <a:off x="1668347" y="3336189"/>
            <a:ext cx="1418125" cy="1326314"/>
          </a:xfrm>
          <a:prstGeom prst="rect">
            <a:avLst/>
          </a:prstGeom>
          <a:solidFill>
            <a:srgbClr val="FFC1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1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FA33E-83B1-4868-9E2D-0A3929EF4688}"/>
              </a:ext>
            </a:extLst>
          </p:cNvPr>
          <p:cNvSpPr txBox="1"/>
          <p:nvPr/>
        </p:nvSpPr>
        <p:spPr>
          <a:xfrm>
            <a:off x="1331640" y="1700808"/>
            <a:ext cx="556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Stochastic Weights</a:t>
            </a:r>
            <a:endParaRPr lang="ko-KR" altLang="en-US" sz="2400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F2024E-8F3F-42D4-8DC4-0D76BA3AE28E}"/>
              </a:ext>
            </a:extLst>
          </p:cNvPr>
          <p:cNvSpPr txBox="1"/>
          <p:nvPr/>
        </p:nvSpPr>
        <p:spPr>
          <a:xfrm>
            <a:off x="1159171" y="2349208"/>
            <a:ext cx="705259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행렬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정규화하는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방법으로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가중치를 행렬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전체의 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나눠줌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E7F6C3-E81D-4445-820A-252500E7D812}"/>
                  </a:ext>
                </a:extLst>
              </p:cNvPr>
              <p:cNvSpPr txBox="1"/>
              <p:nvPr/>
            </p:nvSpPr>
            <p:spPr>
              <a:xfrm>
                <a:off x="1328068" y="3336189"/>
                <a:ext cx="2148024" cy="1300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E7F6C3-E81D-4445-820A-252500E7D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68" y="3336189"/>
                <a:ext cx="2148024" cy="1300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A8EBB5-02C6-439B-80A6-4E0CF89BBDCF}"/>
                  </a:ext>
                </a:extLst>
              </p:cNvPr>
              <p:cNvSpPr txBox="1"/>
              <p:nvPr/>
            </p:nvSpPr>
            <p:spPr>
              <a:xfrm>
                <a:off x="4572000" y="3348385"/>
                <a:ext cx="3055901" cy="1387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/7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1/7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1/7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/7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1/7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/7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1/7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A8EBB5-02C6-439B-80A6-4E0CF89BB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48385"/>
                <a:ext cx="3055901" cy="1387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DB429F6-82D3-482E-B23A-B30E0122117D}"/>
              </a:ext>
            </a:extLst>
          </p:cNvPr>
          <p:cNvSpPr txBox="1"/>
          <p:nvPr/>
        </p:nvSpPr>
        <p:spPr>
          <a:xfrm>
            <a:off x="1907704" y="5598992"/>
            <a:ext cx="68407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정규화를 마친 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912E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공간자기상관성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검정 시행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3CC59-B9A5-490B-8521-F60D72884046}"/>
              </a:ext>
            </a:extLst>
          </p:cNvPr>
          <p:cNvSpPr txBox="1"/>
          <p:nvPr/>
        </p:nvSpPr>
        <p:spPr>
          <a:xfrm>
            <a:off x="480244" y="109083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공간가중행렬의 정규화 방법</a:t>
            </a:r>
          </a:p>
        </p:txBody>
      </p:sp>
      <p:sp>
        <p:nvSpPr>
          <p:cNvPr id="15" name="화살표: 오른쪽 41">
            <a:extLst>
              <a:ext uri="{FF2B5EF4-FFF2-40B4-BE49-F238E27FC236}">
                <a16:creationId xmlns:a16="http://schemas.microsoft.com/office/drawing/2014/main" id="{0768CABA-CF0B-4D4A-9D76-9E03FB226CE7}"/>
              </a:ext>
            </a:extLst>
          </p:cNvPr>
          <p:cNvSpPr/>
          <p:nvPr/>
        </p:nvSpPr>
        <p:spPr>
          <a:xfrm>
            <a:off x="3699942" y="3671547"/>
            <a:ext cx="740346" cy="629959"/>
          </a:xfrm>
          <a:prstGeom prst="rightArrow">
            <a:avLst/>
          </a:prstGeom>
          <a:gradFill flip="none" rotWithShape="1">
            <a:gsLst>
              <a:gs pos="11000">
                <a:srgbClr val="F2F2F2"/>
              </a:gs>
              <a:gs pos="49000">
                <a:srgbClr val="FFF3CF"/>
              </a:gs>
              <a:gs pos="87000">
                <a:srgbClr val="FFE28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41">
            <a:extLst>
              <a:ext uri="{FF2B5EF4-FFF2-40B4-BE49-F238E27FC236}">
                <a16:creationId xmlns:a16="http://schemas.microsoft.com/office/drawing/2014/main" id="{2803DF7A-CC14-45B1-A8A9-110816ECAD3C}"/>
              </a:ext>
            </a:extLst>
          </p:cNvPr>
          <p:cNvSpPr/>
          <p:nvPr/>
        </p:nvSpPr>
        <p:spPr>
          <a:xfrm>
            <a:off x="1043608" y="5596776"/>
            <a:ext cx="792088" cy="629072"/>
          </a:xfrm>
          <a:prstGeom prst="rightArrow">
            <a:avLst/>
          </a:prstGeom>
          <a:gradFill flip="none" rotWithShape="1">
            <a:gsLst>
              <a:gs pos="11000">
                <a:schemeClr val="bg1"/>
              </a:gs>
              <a:gs pos="29000">
                <a:schemeClr val="bg1">
                  <a:lumMod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586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49BB021-6658-42F2-B099-3E08EA118DFC}"/>
              </a:ext>
            </a:extLst>
          </p:cNvPr>
          <p:cNvSpPr txBox="1"/>
          <p:nvPr/>
        </p:nvSpPr>
        <p:spPr>
          <a:xfrm>
            <a:off x="480244" y="109934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 진단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8327D-7F89-4B74-9643-C163BA824247}"/>
              </a:ext>
            </a:extLst>
          </p:cNvPr>
          <p:cNvSpPr txBox="1"/>
          <p:nvPr/>
        </p:nvSpPr>
        <p:spPr>
          <a:xfrm>
            <a:off x="967266" y="1520955"/>
            <a:ext cx="42528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Moran’s 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04076-AD04-4A82-AA00-CF95A8BC446B}"/>
              </a:ext>
            </a:extLst>
          </p:cNvPr>
          <p:cNvSpPr txBox="1"/>
          <p:nvPr/>
        </p:nvSpPr>
        <p:spPr>
          <a:xfrm>
            <a:off x="928192" y="1988840"/>
            <a:ext cx="666814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간의 인접성을 나타내는 </a:t>
            </a:r>
            <a:r>
              <a:rPr lang="ko-KR" altLang="en-US" dirty="0">
                <a:solidFill>
                  <a:srgbClr val="953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공간가중행렬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인접하는 지역들 간의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 데이터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측정하는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D380C2-DBD5-4746-858C-E8BED8C153A4}"/>
              </a:ext>
            </a:extLst>
          </p:cNvPr>
          <p:cNvGrpSpPr/>
          <p:nvPr/>
        </p:nvGrpSpPr>
        <p:grpSpPr>
          <a:xfrm>
            <a:off x="1203702" y="3429000"/>
            <a:ext cx="6480194" cy="2612098"/>
            <a:chOff x="611560" y="2204864"/>
            <a:chExt cx="7920880" cy="18002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E8FF099-AE92-404B-9DD5-681AA15C9AD2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22" name="사각형: 둥근 모서리 41">
                <a:extLst>
                  <a:ext uri="{FF2B5EF4-FFF2-40B4-BE49-F238E27FC236}">
                    <a16:creationId xmlns:a16="http://schemas.microsoft.com/office/drawing/2014/main" id="{8B6E9F9C-1643-4196-B937-1B46126E4E2B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B9FE9B2-0F04-4618-B16A-A2E165FF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C3A6410-8FDE-45DA-912D-2F8B4B1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608AB7-C579-48B4-9BB0-B23BE60D7695}"/>
                  </a:ext>
                </a:extLst>
              </p:cNvPr>
              <p:cNvSpPr txBox="1"/>
              <p:nvPr/>
            </p:nvSpPr>
            <p:spPr>
              <a:xfrm>
                <a:off x="2708473" y="3808850"/>
                <a:ext cx="3228961" cy="755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</m:acc>
                                            </m:e>
                                          </m:acc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608AB7-C579-48B4-9BB0-B23BE60D7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473" y="3808850"/>
                <a:ext cx="3228961" cy="755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E6F741-43CA-4F4E-A23D-394B4E44A890}"/>
                  </a:ext>
                </a:extLst>
              </p:cNvPr>
              <p:cNvSpPr txBox="1"/>
              <p:nvPr/>
            </p:nvSpPr>
            <p:spPr>
              <a:xfrm>
                <a:off x="2567504" y="4767051"/>
                <a:ext cx="4007764" cy="643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E6F741-43CA-4F4E-A23D-394B4E44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504" y="4767051"/>
                <a:ext cx="4007764" cy="6438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05CB5F-A937-4279-B9C2-399987DA87A6}"/>
                  </a:ext>
                </a:extLst>
              </p:cNvPr>
              <p:cNvSpPr txBox="1"/>
              <p:nvPr/>
            </p:nvSpPr>
            <p:spPr>
              <a:xfrm>
                <a:off x="1884349" y="5686002"/>
                <a:ext cx="5374074" cy="236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nor/>
                      </m:rPr>
                      <a:rPr lang="ko-KR" altLang="en-US" sz="1400" dirty="0">
                        <a:solidFill>
                          <a:srgbClr val="A6A6A6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m:t>지역단위수</m:t>
                    </m:r>
                  </m:oMath>
                </a14:m>
                <a:r>
                  <a:rPr lang="en-US" altLang="ko-KR" sz="1400" dirty="0">
                    <a:solidFill>
                      <a:srgbClr val="A6A6A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altLang="ko-KR" sz="1400" dirty="0">
                            <a:solidFill>
                              <a:srgbClr val="A6A6A6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 sz="1400" b="0" i="0" dirty="0" smtClean="0">
                            <a:solidFill>
                              <a:srgbClr val="A6A6A6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 sz="1400" dirty="0">
                            <a:solidFill>
                              <a:srgbClr val="A6A6A6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m:t>지역의 속성</m:t>
                        </m:r>
                        <m:r>
                          <m:rPr>
                            <m:nor/>
                          </m:rPr>
                          <a:rPr lang="en-US" altLang="ko-KR" sz="1400" b="0" i="0" dirty="0" smtClean="0">
                            <a:solidFill>
                              <a:srgbClr val="A6A6A6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m:t>, </m:t>
                        </m:r>
                        <m:r>
                          <a:rPr lang="en-US" altLang="ko-KR" sz="1400" i="1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1400" dirty="0">
                        <a:solidFill>
                          <a:srgbClr val="A6A6A6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m:t>지역의 속성</m:t>
                    </m:r>
                    <m:r>
                      <a:rPr lang="en-US" altLang="ko-KR" sz="1400" b="0" i="1" dirty="0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altLang="ko-KR" sz="1400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sSub>
                      <m:sSubPr>
                        <m:ctrlPr>
                          <a:rPr lang="en-US" altLang="ko-KR" sz="1400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ko-KR" altLang="en-US" sz="1400" dirty="0">
                            <a:solidFill>
                              <a:srgbClr val="A6A6A6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m:t>평균값</m:t>
                        </m:r>
                        <m:r>
                          <a:rPr lang="en-US" altLang="ko-KR" sz="1400" b="0" i="1" dirty="0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, </m:t>
                        </m:r>
                        <m:r>
                          <a:rPr lang="en-US" altLang="ko-KR" sz="1400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ko-KR" altLang="en-US" sz="1400" dirty="0">
                    <a:solidFill>
                      <a:srgbClr val="A6A6A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가중치</a:t>
                </a:r>
                <a:endParaRPr lang="ko-KR" altLang="en-US" sz="1400" dirty="0">
                  <a:solidFill>
                    <a:srgbClr val="A6A6A6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05CB5F-A937-4279-B9C2-399987DA8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349" y="5686002"/>
                <a:ext cx="5374074" cy="236731"/>
              </a:xfrm>
              <a:prstGeom prst="rect">
                <a:avLst/>
              </a:prstGeom>
              <a:blipFill>
                <a:blip r:embed="rId5"/>
                <a:stretch>
                  <a:fillRect l="-1134" t="-23077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그림 27">
            <a:extLst>
              <a:ext uri="{FF2B5EF4-FFF2-40B4-BE49-F238E27FC236}">
                <a16:creationId xmlns:a16="http://schemas.microsoft.com/office/drawing/2014/main" id="{63DED69B-64C6-4722-AD3E-BC5C4E2EC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9070" y="5501685"/>
            <a:ext cx="1429392" cy="12606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2EC15D-B5A9-45FF-9CDD-90404523D7F2}"/>
              </a:ext>
            </a:extLst>
          </p:cNvPr>
          <p:cNvSpPr txBox="1"/>
          <p:nvPr/>
        </p:nvSpPr>
        <p:spPr>
          <a:xfrm>
            <a:off x="7939070" y="5013176"/>
            <a:ext cx="1277624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A6A6A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수식은 </a:t>
            </a:r>
            <a:endParaRPr lang="en-US" altLang="ko-KR" sz="1200" dirty="0">
              <a:solidFill>
                <a:srgbClr val="A6A6A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A6A6A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가볍게 패스하자</a:t>
            </a:r>
            <a:endParaRPr lang="en-US" altLang="ko-KR" sz="1200" dirty="0">
              <a:solidFill>
                <a:srgbClr val="A6A6A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914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22">
            <a:extLst>
              <a:ext uri="{FF2B5EF4-FFF2-40B4-BE49-F238E27FC236}">
                <a16:creationId xmlns:a16="http://schemas.microsoft.com/office/drawing/2014/main" id="{392658F5-0D9E-4476-B5FB-1D8BEAC3BDC0}"/>
              </a:ext>
            </a:extLst>
          </p:cNvPr>
          <p:cNvSpPr/>
          <p:nvPr/>
        </p:nvSpPr>
        <p:spPr>
          <a:xfrm>
            <a:off x="989110" y="3405470"/>
            <a:ext cx="7203900" cy="298064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08B59D-3E9A-4751-A069-8D799848FF04}"/>
                  </a:ext>
                </a:extLst>
              </p:cNvPr>
              <p:cNvSpPr txBox="1"/>
              <p:nvPr/>
            </p:nvSpPr>
            <p:spPr>
              <a:xfrm>
                <a:off x="1349150" y="3789040"/>
                <a:ext cx="6500134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나눔스퀘어" panose="020B0600000101010101" pitchFamily="50" charset="-127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값이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검정통계량이며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Z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검정을 통해 </a:t>
                </a:r>
                <a:r>
                  <a:rPr lang="ko-KR" altLang="en-US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전역적 공간자기상관성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</a:t>
                </a:r>
                <a:r>
                  <a:rPr lang="ko-KR" altLang="en-US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통계적 유의성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판단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08B59D-3E9A-4751-A069-8D799848F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50" y="3789040"/>
                <a:ext cx="6500134" cy="883383"/>
              </a:xfrm>
              <a:prstGeom prst="rect">
                <a:avLst/>
              </a:prstGeom>
              <a:blipFill>
                <a:blip r:embed="rId3"/>
                <a:stretch>
                  <a:fillRect l="-56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A688248-8853-464E-B849-1AFF4170EE0A}"/>
              </a:ext>
            </a:extLst>
          </p:cNvPr>
          <p:cNvSpPr txBox="1"/>
          <p:nvPr/>
        </p:nvSpPr>
        <p:spPr>
          <a:xfrm>
            <a:off x="1266940" y="3128917"/>
            <a:ext cx="556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Moran’s</a:t>
            </a:r>
            <a:r>
              <a:rPr lang="ko-KR" altLang="en-US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</a:t>
            </a:r>
            <a:r>
              <a:rPr lang="ko-KR" altLang="en-US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Index</a:t>
            </a:r>
            <a:endParaRPr lang="ko-KR" altLang="en-US" sz="2400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35A7E2-380B-49A0-8132-4B25E4B3639B}"/>
              </a:ext>
            </a:extLst>
          </p:cNvPr>
          <p:cNvSpPr txBox="1"/>
          <p:nvPr/>
        </p:nvSpPr>
        <p:spPr>
          <a:xfrm>
            <a:off x="1354798" y="4780693"/>
            <a:ext cx="550598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공간에서 패턴이 있는지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없는지만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 수 있을 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 수 없음</a:t>
            </a:r>
            <a:endParaRPr lang="en-US" altLang="ko-KR" dirty="0">
              <a:solidFill>
                <a:srgbClr val="912E2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20EB7D-29AD-460F-B22C-4BFE2954C698}"/>
              </a:ext>
            </a:extLst>
          </p:cNvPr>
          <p:cNvSpPr txBox="1"/>
          <p:nvPr/>
        </p:nvSpPr>
        <p:spPr>
          <a:xfrm>
            <a:off x="1667420" y="5833253"/>
            <a:ext cx="65001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사건이 집단화되어 나타나는 특정 지역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해당지역이 주변지역에 비해 차이성이 큰 지역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90E849-D867-432D-8D47-251A861C0AAA}"/>
              </a:ext>
            </a:extLst>
          </p:cNvPr>
          <p:cNvSpPr txBox="1"/>
          <p:nvPr/>
        </p:nvSpPr>
        <p:spPr>
          <a:xfrm>
            <a:off x="928192" y="1988840"/>
            <a:ext cx="666814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간의 인접성을 나타내는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공간가중행렬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인접하는 지역들 간의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 데이터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측정하는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AED2B-F785-4A46-AA09-F93EAB4D79C4}"/>
              </a:ext>
            </a:extLst>
          </p:cNvPr>
          <p:cNvSpPr txBox="1"/>
          <p:nvPr/>
        </p:nvSpPr>
        <p:spPr>
          <a:xfrm>
            <a:off x="967266" y="1520955"/>
            <a:ext cx="42528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Moran’s 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C1C0E-D799-42E5-9045-2F522BE0DE0E}"/>
              </a:ext>
            </a:extLst>
          </p:cNvPr>
          <p:cNvSpPr txBox="1"/>
          <p:nvPr/>
        </p:nvSpPr>
        <p:spPr>
          <a:xfrm>
            <a:off x="480244" y="109934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 진단</a:t>
            </a:r>
          </a:p>
        </p:txBody>
      </p:sp>
    </p:spTree>
    <p:extLst>
      <p:ext uri="{BB962C8B-B14F-4D97-AF65-F5344CB8AC3E}">
        <p14:creationId xmlns:p14="http://schemas.microsoft.com/office/powerpoint/2010/main" val="55756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Picture 2" descr="C:\Users\user\Desktop\캡처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1" y="1968739"/>
            <a:ext cx="242532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순서도: 연결자 4"/>
          <p:cNvSpPr/>
          <p:nvPr/>
        </p:nvSpPr>
        <p:spPr>
          <a:xfrm>
            <a:off x="6735315" y="2512744"/>
            <a:ext cx="420109" cy="394467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user\Desktop\캡처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40" y="1916832"/>
            <a:ext cx="2592288" cy="262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utlier detection, an overview and applications | Richanchor b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7" y="1953135"/>
            <a:ext cx="2669480" cy="25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id="{52C60047-274A-4C69-9B54-CBB5F93924CC}"/>
              </a:ext>
            </a:extLst>
          </p:cNvPr>
          <p:cNvSpPr/>
          <p:nvPr/>
        </p:nvSpPr>
        <p:spPr>
          <a:xfrm>
            <a:off x="722477" y="4520205"/>
            <a:ext cx="2062100" cy="38328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3407" y="452718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이상치</a:t>
            </a:r>
          </a:p>
        </p:txBody>
      </p:sp>
      <p:sp>
        <p:nvSpPr>
          <p:cNvPr id="10" name="사각형: 둥근 모서리 13">
            <a:extLst>
              <a:ext uri="{FF2B5EF4-FFF2-40B4-BE49-F238E27FC236}">
                <a16:creationId xmlns:a16="http://schemas.microsoft.com/office/drawing/2014/main" id="{52C60047-274A-4C69-9B54-CBB5F93924CC}"/>
              </a:ext>
            </a:extLst>
          </p:cNvPr>
          <p:cNvSpPr/>
          <p:nvPr/>
        </p:nvSpPr>
        <p:spPr>
          <a:xfrm>
            <a:off x="3562022" y="4520205"/>
            <a:ext cx="2062100" cy="38328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62022" y="4527180"/>
            <a:ext cx="20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지렛값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2" name="사각형: 둥근 모서리 13">
            <a:extLst>
              <a:ext uri="{FF2B5EF4-FFF2-40B4-BE49-F238E27FC236}">
                <a16:creationId xmlns:a16="http://schemas.microsoft.com/office/drawing/2014/main" id="{52C60047-274A-4C69-9B54-CBB5F93924CC}"/>
              </a:ext>
            </a:extLst>
          </p:cNvPr>
          <p:cNvSpPr/>
          <p:nvPr/>
        </p:nvSpPr>
        <p:spPr>
          <a:xfrm>
            <a:off x="6359134" y="4520205"/>
            <a:ext cx="2062100" cy="38328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59134" y="4527180"/>
            <a:ext cx="20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영향점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377B1-9DA7-4022-B70A-1D2D93CA148C}"/>
              </a:ext>
            </a:extLst>
          </p:cNvPr>
          <p:cNvSpPr txBox="1"/>
          <p:nvPr/>
        </p:nvSpPr>
        <p:spPr>
          <a:xfrm>
            <a:off x="496104" y="110271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진단</a:t>
            </a:r>
          </a:p>
        </p:txBody>
      </p:sp>
      <p:sp>
        <p:nvSpPr>
          <p:cNvPr id="15" name="순서도: 연결자 14"/>
          <p:cNvSpPr/>
          <p:nvPr/>
        </p:nvSpPr>
        <p:spPr>
          <a:xfrm>
            <a:off x="5458634" y="2204864"/>
            <a:ext cx="310982" cy="288032"/>
          </a:xfrm>
          <a:prstGeom prst="flowChartConnector">
            <a:avLst/>
          </a:prstGeom>
          <a:solidFill>
            <a:schemeClr val="lt1">
              <a:alpha val="0"/>
            </a:schemeClr>
          </a:solidFill>
          <a:ln>
            <a:solidFill>
              <a:srgbClr val="912E2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/>
          <p:cNvSpPr/>
          <p:nvPr/>
        </p:nvSpPr>
        <p:spPr>
          <a:xfrm>
            <a:off x="7535185" y="2971813"/>
            <a:ext cx="1008112" cy="1109633"/>
          </a:xfrm>
          <a:prstGeom prst="flowChartConnector">
            <a:avLst/>
          </a:prstGeom>
          <a:solidFill>
            <a:schemeClr val="lt1">
              <a:alpha val="0"/>
            </a:schemeClr>
          </a:solidFill>
          <a:ln>
            <a:solidFill>
              <a:srgbClr val="912E2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38056" y="5096020"/>
            <a:ext cx="230425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회귀직선의 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기울기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에 상당한 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영향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을 주는 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3212085" y="5013176"/>
                <a:ext cx="2761975" cy="9821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표준화했을 때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,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912E2C"/>
                        </a:solidFill>
                        <a:latin typeface="Cambria Math"/>
                        <a:ea typeface="나눔스퀘어" pitchFamily="50" charset="-127"/>
                      </a:rPr>
                      <m:t>𝑥</m:t>
                    </m:r>
                    <m:r>
                      <a:rPr lang="en-US" altLang="ko-KR" sz="2400">
                        <a:solidFill>
                          <a:srgbClr val="912E2C"/>
                        </a:solidFill>
                        <a:latin typeface="Cambria Math" panose="02040503050406030204" pitchFamily="18" charset="0"/>
                        <a:ea typeface="나눔스퀘어" pitchFamily="50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rgbClr val="912E2C"/>
                    </a:solidFill>
                    <a:latin typeface="나눔스퀘어" pitchFamily="50" charset="-127"/>
                    <a:ea typeface="나눔스퀘어" pitchFamily="50" charset="-127"/>
                  </a:rPr>
                  <a:t>기준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에서 절대값이 </a:t>
                </a:r>
                <a:r>
                  <a:rPr lang="ko-KR" altLang="en-US" dirty="0">
                    <a:solidFill>
                      <a:srgbClr val="912E2C"/>
                    </a:solidFill>
                    <a:latin typeface="나눔스퀘어" pitchFamily="50" charset="-127"/>
                    <a:ea typeface="나눔스퀘어" pitchFamily="50" charset="-127"/>
                  </a:rPr>
                  <a:t>큰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 값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!</a:t>
                </a:r>
                <a:endParaRPr lang="ko-KR" altLang="en-US" dirty="0"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085" y="5013176"/>
                <a:ext cx="2761975" cy="982128"/>
              </a:xfrm>
              <a:prstGeom prst="rect">
                <a:avLst/>
              </a:prstGeom>
              <a:blipFill>
                <a:blip r:embed="rId6"/>
                <a:stretch>
                  <a:fillRect r="-1545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2360" y="5076046"/>
                <a:ext cx="150233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표준화 </a:t>
                </a:r>
                <a:r>
                  <a:rPr lang="ko-KR" altLang="en-US" dirty="0" err="1">
                    <a:latin typeface="나눔스퀘어" pitchFamily="50" charset="-127"/>
                    <a:ea typeface="나눔스퀘어" pitchFamily="50" charset="-127"/>
                  </a:rPr>
                  <a:t>잔차가</a:t>
                </a:r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&gt; 3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인 값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60" y="5076046"/>
                <a:ext cx="1502334" cy="923330"/>
              </a:xfrm>
              <a:prstGeom prst="rect">
                <a:avLst/>
              </a:prstGeom>
              <a:blipFill>
                <a:blip r:embed="rId7"/>
                <a:stretch>
                  <a:fillRect l="-3239" r="-3644" b="-5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926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26FB930-298A-4BF1-8766-954ADDE64CE9}"/>
              </a:ext>
            </a:extLst>
          </p:cNvPr>
          <p:cNvSpPr txBox="1"/>
          <p:nvPr/>
        </p:nvSpPr>
        <p:spPr>
          <a:xfrm>
            <a:off x="967266" y="1520955"/>
            <a:ext cx="42528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Moran’s 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사각형: 둥근 모서리 22">
            <a:extLst>
              <a:ext uri="{FF2B5EF4-FFF2-40B4-BE49-F238E27FC236}">
                <a16:creationId xmlns:a16="http://schemas.microsoft.com/office/drawing/2014/main" id="{5F41A586-54B6-4FAE-80C8-EB0924F53AF3}"/>
              </a:ext>
            </a:extLst>
          </p:cNvPr>
          <p:cNvSpPr/>
          <p:nvPr/>
        </p:nvSpPr>
        <p:spPr>
          <a:xfrm>
            <a:off x="989110" y="3405470"/>
            <a:ext cx="7203900" cy="298064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71DC4F-5D5F-45D3-B628-E653ACB99FC5}"/>
                  </a:ext>
                </a:extLst>
              </p:cNvPr>
              <p:cNvSpPr txBox="1"/>
              <p:nvPr/>
            </p:nvSpPr>
            <p:spPr>
              <a:xfrm>
                <a:off x="1349150" y="3789040"/>
                <a:ext cx="6500134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나눔스퀘어" panose="020B0600000101010101" pitchFamily="50" charset="-127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값이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검정통계량이며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Z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검정을 통해 </a:t>
                </a:r>
                <a:r>
                  <a:rPr lang="ko-KR" altLang="en-US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전역적 공간자기상관성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</a:t>
                </a:r>
                <a:r>
                  <a:rPr lang="ko-KR" altLang="en-US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통계적 유의성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판단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71DC4F-5D5F-45D3-B628-E653ACB99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50" y="3789040"/>
                <a:ext cx="6500134" cy="883383"/>
              </a:xfrm>
              <a:prstGeom prst="rect">
                <a:avLst/>
              </a:prstGeom>
              <a:blipFill>
                <a:blip r:embed="rId3"/>
                <a:stretch>
                  <a:fillRect l="-56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42483F2-52CF-454F-A0E3-6DD3A9C1B0BD}"/>
              </a:ext>
            </a:extLst>
          </p:cNvPr>
          <p:cNvSpPr txBox="1"/>
          <p:nvPr/>
        </p:nvSpPr>
        <p:spPr>
          <a:xfrm>
            <a:off x="1266940" y="3128917"/>
            <a:ext cx="556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Moran’s</a:t>
            </a:r>
            <a:r>
              <a:rPr lang="ko-KR" altLang="en-US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</a:t>
            </a:r>
            <a:r>
              <a:rPr lang="ko-KR" altLang="en-US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Index</a:t>
            </a:r>
            <a:endParaRPr lang="ko-KR" altLang="en-US" sz="2400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F0BF03-48B8-4181-A36C-9BE08C74E1A3}"/>
              </a:ext>
            </a:extLst>
          </p:cNvPr>
          <p:cNvSpPr txBox="1"/>
          <p:nvPr/>
        </p:nvSpPr>
        <p:spPr>
          <a:xfrm>
            <a:off x="1354798" y="4780693"/>
            <a:ext cx="550598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공간에서 패턴이 있는지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없는지만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 수 있을 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 수 없음</a:t>
            </a:r>
            <a:endParaRPr lang="en-US" altLang="ko-KR" dirty="0">
              <a:solidFill>
                <a:srgbClr val="912E2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3708D-01A9-41B0-A4FD-EA73F8808A23}"/>
              </a:ext>
            </a:extLst>
          </p:cNvPr>
          <p:cNvSpPr txBox="1"/>
          <p:nvPr/>
        </p:nvSpPr>
        <p:spPr>
          <a:xfrm>
            <a:off x="484436" y="109934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 진단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76207-DA15-4097-8643-A9E5D482CBF3}"/>
              </a:ext>
            </a:extLst>
          </p:cNvPr>
          <p:cNvSpPr txBox="1"/>
          <p:nvPr/>
        </p:nvSpPr>
        <p:spPr>
          <a:xfrm>
            <a:off x="1667420" y="5833253"/>
            <a:ext cx="65001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사건이 집단화되어 나타나는 특정 지역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해당지역이 주변지역에 비해 차이성이 큰 지역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19C20A-A277-457F-9F48-7716B84159DA}"/>
              </a:ext>
            </a:extLst>
          </p:cNvPr>
          <p:cNvSpPr txBox="1"/>
          <p:nvPr/>
        </p:nvSpPr>
        <p:spPr>
          <a:xfrm>
            <a:off x="928192" y="1988840"/>
            <a:ext cx="666814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간의 인접성을 나타내는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공간가중행렬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인접하는 지역들 간의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 데이터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측정하는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A3D488-06F6-4EEE-BB89-58A16FADC711}"/>
              </a:ext>
            </a:extLst>
          </p:cNvPr>
          <p:cNvSpPr/>
          <p:nvPr/>
        </p:nvSpPr>
        <p:spPr>
          <a:xfrm>
            <a:off x="-55337" y="764704"/>
            <a:ext cx="9309108" cy="61206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62B88-C5AF-49BA-89F2-9C69F0FD28BF}"/>
              </a:ext>
            </a:extLst>
          </p:cNvPr>
          <p:cNvSpPr txBox="1"/>
          <p:nvPr/>
        </p:nvSpPr>
        <p:spPr>
          <a:xfrm>
            <a:off x="1237928" y="2503213"/>
            <a:ext cx="6668144" cy="223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912E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전역적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공간 자기상관성이 있다면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세부적으로는 </a:t>
            </a:r>
            <a:r>
              <a:rPr lang="ko-KR" altLang="en-US" sz="3200" dirty="0">
                <a:solidFill>
                  <a:srgbClr val="912E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지역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그러한 패턴이 나타날까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7453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D6FC528-5B20-47F6-9B17-7B6851ACCB3B}"/>
              </a:ext>
            </a:extLst>
          </p:cNvPr>
          <p:cNvSpPr txBox="1"/>
          <p:nvPr/>
        </p:nvSpPr>
        <p:spPr>
          <a:xfrm>
            <a:off x="964628" y="1536605"/>
            <a:ext cx="42528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LISA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FEF44-DE90-4241-9994-2C3CBBC7DE0D}"/>
              </a:ext>
            </a:extLst>
          </p:cNvPr>
          <p:cNvSpPr txBox="1"/>
          <p:nvPr/>
        </p:nvSpPr>
        <p:spPr>
          <a:xfrm>
            <a:off x="964628" y="2004490"/>
            <a:ext cx="689979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들이 전체 지역의 공간 자기상관성에 얼마나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미치는지 파악하는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국지적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EB4FE-E40A-4F88-9698-12912636C2A8}"/>
              </a:ext>
            </a:extLst>
          </p:cNvPr>
          <p:cNvGrpSpPr/>
          <p:nvPr/>
        </p:nvGrpSpPr>
        <p:grpSpPr>
          <a:xfrm>
            <a:off x="1331903" y="3336323"/>
            <a:ext cx="6480194" cy="1880763"/>
            <a:chOff x="611560" y="2204864"/>
            <a:chExt cx="7920880" cy="180020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0D025F5-6ACE-474F-B197-48C05A77A80B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15" name="사각형: 둥근 모서리 41">
                <a:extLst>
                  <a:ext uri="{FF2B5EF4-FFF2-40B4-BE49-F238E27FC236}">
                    <a16:creationId xmlns:a16="http://schemas.microsoft.com/office/drawing/2014/main" id="{7056EC58-ACE4-4F0D-9E17-0EE3984DEEDB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55B9CA6-B633-4D26-ACD3-7B30FD691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D480CC4-8F38-435D-9C35-0CF506BF42E4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B7EAE-FA5C-4B47-9123-F8EF8BDB7C0E}"/>
                  </a:ext>
                </a:extLst>
              </p:cNvPr>
              <p:cNvSpPr txBox="1"/>
              <p:nvPr/>
            </p:nvSpPr>
            <p:spPr>
              <a:xfrm>
                <a:off x="2600980" y="3946061"/>
                <a:ext cx="3942040" cy="686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B7EAE-FA5C-4B47-9123-F8EF8BDB7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80" y="3946061"/>
                <a:ext cx="3942040" cy="6867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675E68F-8F48-4367-8EBA-FE4A80588F08}"/>
              </a:ext>
            </a:extLst>
          </p:cNvPr>
          <p:cNvSpPr txBox="1"/>
          <p:nvPr/>
        </p:nvSpPr>
        <p:spPr>
          <a:xfrm>
            <a:off x="826700" y="5739161"/>
            <a:ext cx="749060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12E2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자기상관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세부적으로 </a:t>
            </a:r>
            <a:r>
              <a:rPr lang="ko-KR" altLang="en-US" dirty="0">
                <a:solidFill>
                  <a:srgbClr val="912E2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어느 지역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나타나는 것인지 알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45BC15-EBA5-4A14-8B80-B04D7CAC4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7751">
            <a:off x="8275324" y="5804112"/>
            <a:ext cx="961843" cy="8482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1609244-83D1-4524-8541-7C4D7A8A5CC0}"/>
              </a:ext>
            </a:extLst>
          </p:cNvPr>
          <p:cNvSpPr txBox="1"/>
          <p:nvPr/>
        </p:nvSpPr>
        <p:spPr>
          <a:xfrm>
            <a:off x="7884368" y="5443808"/>
            <a:ext cx="1611349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수식은 넘기라고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60529A-C17A-4299-B9B1-7F78683BB4E6}"/>
              </a:ext>
            </a:extLst>
          </p:cNvPr>
          <p:cNvSpPr txBox="1"/>
          <p:nvPr/>
        </p:nvSpPr>
        <p:spPr>
          <a:xfrm>
            <a:off x="480244" y="1101538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 진단</a:t>
            </a:r>
          </a:p>
        </p:txBody>
      </p:sp>
    </p:spTree>
    <p:extLst>
      <p:ext uri="{BB962C8B-B14F-4D97-AF65-F5344CB8AC3E}">
        <p14:creationId xmlns:p14="http://schemas.microsoft.com/office/powerpoint/2010/main" val="1958670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22">
            <a:extLst>
              <a:ext uri="{FF2B5EF4-FFF2-40B4-BE49-F238E27FC236}">
                <a16:creationId xmlns:a16="http://schemas.microsoft.com/office/drawing/2014/main" id="{998772EB-63E3-43DF-A2F1-2B79DC10D7AD}"/>
              </a:ext>
            </a:extLst>
          </p:cNvPr>
          <p:cNvSpPr/>
          <p:nvPr/>
        </p:nvSpPr>
        <p:spPr>
          <a:xfrm>
            <a:off x="605718" y="3356992"/>
            <a:ext cx="7694109" cy="30963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C777D5-83BE-4022-8816-D74FEC45766D}"/>
              </a:ext>
            </a:extLst>
          </p:cNvPr>
          <p:cNvSpPr txBox="1"/>
          <p:nvPr/>
        </p:nvSpPr>
        <p:spPr>
          <a:xfrm>
            <a:off x="924402" y="3141392"/>
            <a:ext cx="556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LISA clustering Map</a:t>
            </a:r>
            <a:endParaRPr lang="ko-KR" altLang="en-US" sz="2000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E79D13-4917-4F95-B95C-21175C03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50" y="3506555"/>
            <a:ext cx="2925266" cy="23516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2D98D1-09E6-41AD-947C-6F0120E24E91}"/>
              </a:ext>
            </a:extLst>
          </p:cNvPr>
          <p:cNvSpPr txBox="1"/>
          <p:nvPr/>
        </p:nvSpPr>
        <p:spPr>
          <a:xfrm>
            <a:off x="924402" y="5892864"/>
            <a:ext cx="4890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HH(high-high), LL(low-low):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 군집지역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HL(high-low), LH(low-high):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 이례지역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553E8F-9CAC-49CF-977C-F4F1D132BB0B}"/>
              </a:ext>
            </a:extLst>
          </p:cNvPr>
          <p:cNvSpPr txBox="1"/>
          <p:nvPr/>
        </p:nvSpPr>
        <p:spPr>
          <a:xfrm>
            <a:off x="4450898" y="3561594"/>
            <a:ext cx="312340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공간적 클러스터 </a:t>
            </a:r>
            <a:r>
              <a:rPr lang="ko-KR" altLang="en-US" dirty="0">
                <a:solidFill>
                  <a:srgbClr val="912E2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어떻게 나타나는지 분석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7452B9-1949-4CD2-93C8-C8781F6F14DB}"/>
              </a:ext>
            </a:extLst>
          </p:cNvPr>
          <p:cNvSpPr txBox="1"/>
          <p:nvPr/>
        </p:nvSpPr>
        <p:spPr>
          <a:xfrm>
            <a:off x="4291448" y="4687504"/>
            <a:ext cx="425192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HH,LL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전역 공간자기상관성에 기여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5642B7-1722-46B1-96E6-0B815AC6EA47}"/>
              </a:ext>
            </a:extLst>
          </p:cNvPr>
          <p:cNvSpPr txBox="1"/>
          <p:nvPr/>
        </p:nvSpPr>
        <p:spPr>
          <a:xfrm>
            <a:off x="4291448" y="5575922"/>
            <a:ext cx="425192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회색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전역 공간자기상관성에 기여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FB75C2-540D-416A-AE43-9CBE8DB9E703}"/>
              </a:ext>
            </a:extLst>
          </p:cNvPr>
          <p:cNvSpPr txBox="1"/>
          <p:nvPr/>
        </p:nvSpPr>
        <p:spPr>
          <a:xfrm>
            <a:off x="4291448" y="5117849"/>
            <a:ext cx="425192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HL,LH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전역 공간자기상관성에 기여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53C34-17B9-4979-A6EF-7585148084A1}"/>
              </a:ext>
            </a:extLst>
          </p:cNvPr>
          <p:cNvSpPr txBox="1"/>
          <p:nvPr/>
        </p:nvSpPr>
        <p:spPr>
          <a:xfrm>
            <a:off x="480244" y="11003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 진단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232A80-EC57-4B69-B868-13F410D18850}"/>
              </a:ext>
            </a:extLst>
          </p:cNvPr>
          <p:cNvSpPr txBox="1"/>
          <p:nvPr/>
        </p:nvSpPr>
        <p:spPr>
          <a:xfrm>
            <a:off x="964628" y="2004490"/>
            <a:ext cx="689979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들이 전체 지역의 공간 자기상관성에 얼마나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미치는지 파악하는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국지적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EE56C-3449-45A0-AF08-D97569569434}"/>
              </a:ext>
            </a:extLst>
          </p:cNvPr>
          <p:cNvSpPr txBox="1"/>
          <p:nvPr/>
        </p:nvSpPr>
        <p:spPr>
          <a:xfrm>
            <a:off x="964628" y="1536605"/>
            <a:ext cx="42528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LISA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688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87B080D-23E4-4A31-8EA8-FD5E67348FA2}"/>
              </a:ext>
            </a:extLst>
          </p:cNvPr>
          <p:cNvSpPr txBox="1"/>
          <p:nvPr/>
        </p:nvSpPr>
        <p:spPr>
          <a:xfrm>
            <a:off x="973024" y="1518821"/>
            <a:ext cx="55212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라그랑지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승수검정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(LM: Lagrange Multiplier)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76CF5A-2266-4366-9C12-2F3E0A07BB8A}"/>
              </a:ext>
            </a:extLst>
          </p:cNvPr>
          <p:cNvSpPr txBox="1"/>
          <p:nvPr/>
        </p:nvSpPr>
        <p:spPr>
          <a:xfrm>
            <a:off x="949020" y="1990974"/>
            <a:ext cx="740074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OLS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회귀모델의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종속변수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또는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오차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공간자기상관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실재하지 않는다는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대해 검정하는 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B888EF-FADE-435A-9202-59E5B3A46DF4}"/>
              </a:ext>
            </a:extLst>
          </p:cNvPr>
          <p:cNvSpPr txBox="1"/>
          <p:nvPr/>
        </p:nvSpPr>
        <p:spPr>
          <a:xfrm>
            <a:off x="871627" y="3638136"/>
            <a:ext cx="7400746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공간회귀모델에서 공간자기상관이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912E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종속변수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나타나는지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912E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오차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나타나는지에 따라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사용하는 </a:t>
            </a:r>
            <a:r>
              <a:rPr lang="ko-KR" altLang="en-US" sz="2400" dirty="0">
                <a:solidFill>
                  <a:srgbClr val="912E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공간회귀모델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달라짐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A86EB-76DB-4910-90A5-418B68F855EE}"/>
              </a:ext>
            </a:extLst>
          </p:cNvPr>
          <p:cNvSpPr txBox="1"/>
          <p:nvPr/>
        </p:nvSpPr>
        <p:spPr>
          <a:xfrm>
            <a:off x="480244" y="11003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 진단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79B463-BB33-4633-A787-F3D6E9A81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550" y="5488090"/>
            <a:ext cx="894615" cy="11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76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87B080D-23E4-4A31-8EA8-FD5E67348FA2}"/>
              </a:ext>
            </a:extLst>
          </p:cNvPr>
          <p:cNvSpPr txBox="1"/>
          <p:nvPr/>
        </p:nvSpPr>
        <p:spPr>
          <a:xfrm>
            <a:off x="890650" y="1610881"/>
            <a:ext cx="55212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라그랑지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승수검정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(LM: Lagrange Multiplier)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76CF5A-2266-4366-9C12-2F3E0A07BB8A}"/>
              </a:ext>
            </a:extLst>
          </p:cNvPr>
          <p:cNvSpPr txBox="1"/>
          <p:nvPr/>
        </p:nvSpPr>
        <p:spPr>
          <a:xfrm>
            <a:off x="1115616" y="2277771"/>
            <a:ext cx="740074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OLS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회귀모델의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종속변수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또는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오차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공간자기상관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실재하지 않는다는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대해 검정하는 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B888EF-FADE-435A-9202-59E5B3A46DF4}"/>
              </a:ext>
            </a:extLst>
          </p:cNvPr>
          <p:cNvSpPr txBox="1"/>
          <p:nvPr/>
        </p:nvSpPr>
        <p:spPr>
          <a:xfrm>
            <a:off x="890650" y="3787047"/>
            <a:ext cx="7400746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공간회귀모델에서 공간자기상관이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912E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종속변수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나타나는지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912E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오차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나타나는지에 따라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사용하는 </a:t>
            </a:r>
            <a:r>
              <a:rPr lang="ko-KR" altLang="en-US" sz="2400" dirty="0">
                <a:solidFill>
                  <a:srgbClr val="912E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공간회귀모델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달라짐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A86EB-76DB-4910-90A5-418B68F855EE}"/>
              </a:ext>
            </a:extLst>
          </p:cNvPr>
          <p:cNvSpPr txBox="1"/>
          <p:nvPr/>
        </p:nvSpPr>
        <p:spPr>
          <a:xfrm>
            <a:off x="605718" y="11384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 진단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79B463-BB33-4633-A787-F3D6E9A81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550" y="5488090"/>
            <a:ext cx="894615" cy="1148038"/>
          </a:xfrm>
          <a:prstGeom prst="rect">
            <a:avLst/>
          </a:prstGeom>
        </p:spPr>
      </p:pic>
      <p:sp>
        <p:nvSpPr>
          <p:cNvPr id="7" name="사각형: 둥근 모서리 22">
            <a:extLst>
              <a:ext uri="{FF2B5EF4-FFF2-40B4-BE49-F238E27FC236}">
                <a16:creationId xmlns:a16="http://schemas.microsoft.com/office/drawing/2014/main" id="{2688C818-616E-4483-9C6E-7C77B9CD018D}"/>
              </a:ext>
            </a:extLst>
          </p:cNvPr>
          <p:cNvSpPr/>
          <p:nvPr/>
        </p:nvSpPr>
        <p:spPr>
          <a:xfrm>
            <a:off x="860439" y="2845993"/>
            <a:ext cx="7281750" cy="19349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7157E5-1ECA-4A88-B5DA-E4168E605AE4}"/>
              </a:ext>
            </a:extLst>
          </p:cNvPr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629EA-FDE3-4BF7-AD33-69DD34724F3B}"/>
              </a:ext>
            </a:extLst>
          </p:cNvPr>
          <p:cNvSpPr txBox="1"/>
          <p:nvPr/>
        </p:nvSpPr>
        <p:spPr>
          <a:xfrm>
            <a:off x="791580" y="215701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다중선형회귀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0684BD-696C-455E-9BAC-37029F923247}"/>
              </a:ext>
            </a:extLst>
          </p:cNvPr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5879E-1DCA-4457-BE7D-4CD0EA5B9F84}"/>
              </a:ext>
            </a:extLst>
          </p:cNvPr>
          <p:cNvSpPr txBox="1"/>
          <p:nvPr/>
        </p:nvSpPr>
        <p:spPr>
          <a:xfrm>
            <a:off x="890650" y="10930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9F7ADF3-2276-4A87-B7AA-8A28D1AFE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F41E947-904D-4C68-A5B8-06D438D38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E9E4AA59-345F-4C24-9638-DDB25E6D0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0EBC3043-FF0C-4939-9EDC-597A715BC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4BC967-47D6-477F-87DD-4231B5E0EE3C}"/>
              </a:ext>
            </a:extLst>
          </p:cNvPr>
          <p:cNvSpPr txBox="1"/>
          <p:nvPr/>
        </p:nvSpPr>
        <p:spPr>
          <a:xfrm>
            <a:off x="3270015" y="338811"/>
            <a:ext cx="216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300" dirty="0">
                <a:solidFill>
                  <a:srgbClr val="D9D9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00F681-1125-4B1F-90E6-D71ECA68C2B4}"/>
              </a:ext>
            </a:extLst>
          </p:cNvPr>
          <p:cNvSpPr txBox="1"/>
          <p:nvPr/>
        </p:nvSpPr>
        <p:spPr>
          <a:xfrm>
            <a:off x="4350134" y="338811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pc="300" dirty="0" err="1">
                <a:solidFill>
                  <a:srgbClr val="D9D9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모수</a:t>
            </a:r>
            <a:r>
              <a:rPr lang="ko-KR" altLang="en-US" sz="1600" spc="300" dirty="0">
                <a:solidFill>
                  <a:srgbClr val="D9D9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96C7BF-6E53-493E-84F9-87AC8AF5BABA}"/>
              </a:ext>
            </a:extLst>
          </p:cNvPr>
          <p:cNvSpPr txBox="1"/>
          <p:nvPr/>
        </p:nvSpPr>
        <p:spPr>
          <a:xfrm>
            <a:off x="5648225" y="341717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pc="3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유의성 검정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FF4118-637A-4926-8318-39D67FC8B5F4}"/>
              </a:ext>
            </a:extLst>
          </p:cNvPr>
          <p:cNvSpPr txBox="1"/>
          <p:nvPr/>
        </p:nvSpPr>
        <p:spPr>
          <a:xfrm>
            <a:off x="6937517" y="33881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pc="3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적합성 검정</a:t>
            </a:r>
            <a:endParaRPr lang="en-US" altLang="ko-KR" sz="1600" spc="3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E80901-C176-4BC3-B2CC-93725CF331FA}"/>
              </a:ext>
            </a:extLst>
          </p:cNvPr>
          <p:cNvSpPr txBox="1"/>
          <p:nvPr/>
        </p:nvSpPr>
        <p:spPr>
          <a:xfrm>
            <a:off x="1048871" y="2186462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개별 회귀계수의 유의성을 검정함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88A3B7-448D-4444-89E1-41B0BED0DB8A}"/>
                  </a:ext>
                </a:extLst>
              </p:cNvPr>
              <p:cNvSpPr txBox="1"/>
              <p:nvPr/>
            </p:nvSpPr>
            <p:spPr>
              <a:xfrm>
                <a:off x="1250906" y="3374707"/>
                <a:ext cx="1162177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88A3B7-448D-4444-89E1-41B0BED0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906" y="3374707"/>
                <a:ext cx="1162177" cy="299313"/>
              </a:xfrm>
              <a:prstGeom prst="rect">
                <a:avLst/>
              </a:prstGeom>
              <a:blipFill>
                <a:blip r:embed="rId4"/>
                <a:stretch>
                  <a:fillRect l="-3665" t="-2041" r="-4188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A20007-7E5E-4F62-901A-F5D63100C673}"/>
                  </a:ext>
                </a:extLst>
              </p:cNvPr>
              <p:cNvSpPr txBox="1"/>
              <p:nvPr/>
            </p:nvSpPr>
            <p:spPr>
              <a:xfrm>
                <a:off x="1250906" y="3908789"/>
                <a:ext cx="115685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A20007-7E5E-4F62-901A-F5D63100C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906" y="3908789"/>
                <a:ext cx="1156855" cy="299313"/>
              </a:xfrm>
              <a:prstGeom prst="rect">
                <a:avLst/>
              </a:prstGeom>
              <a:blipFill>
                <a:blip r:embed="rId5"/>
                <a:stretch>
                  <a:fillRect l="-3684" r="-4211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5EE2577-2D33-4019-8297-47A97A0F1E76}"/>
              </a:ext>
            </a:extLst>
          </p:cNvPr>
          <p:cNvSpPr/>
          <p:nvPr/>
        </p:nvSpPr>
        <p:spPr>
          <a:xfrm>
            <a:off x="2875505" y="3361554"/>
            <a:ext cx="670183" cy="312466"/>
          </a:xfrm>
          <a:prstGeom prst="rightArrow">
            <a:avLst/>
          </a:prstGeom>
          <a:noFill/>
          <a:ln>
            <a:solidFill>
              <a:srgbClr val="C6D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3FEF0A-F114-4B3A-9AF4-193E27D4E102}"/>
                  </a:ext>
                </a:extLst>
              </p:cNvPr>
              <p:cNvSpPr txBox="1"/>
              <p:nvPr/>
            </p:nvSpPr>
            <p:spPr>
              <a:xfrm>
                <a:off x="3317707" y="3260055"/>
                <a:ext cx="3633190" cy="508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다른</a:t>
                </a:r>
                <a:r>
                  <a:rPr lang="en-US" altLang="ko-KR" sz="13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3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변수들이 </a:t>
                </a:r>
                <a:r>
                  <a:rPr lang="ko-KR" altLang="en-US" sz="1300" dirty="0" err="1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적합된</a:t>
                </a:r>
                <a:r>
                  <a:rPr lang="ko-KR" altLang="en-US" sz="13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상태에서 </a:t>
                </a:r>
                <a:endPara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통계적으로 유의하지 않다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3FEF0A-F114-4B3A-9AF4-193E27D4E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707" y="3260055"/>
                <a:ext cx="3633190" cy="508537"/>
              </a:xfrm>
              <a:prstGeom prst="rect">
                <a:avLst/>
              </a:prstGeom>
              <a:blipFill>
                <a:blip r:embed="rId6"/>
                <a:stretch>
                  <a:fillRect t="-1205" b="-7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824BA9D-2183-4616-9B23-616DF8E9971C}"/>
              </a:ext>
            </a:extLst>
          </p:cNvPr>
          <p:cNvSpPr/>
          <p:nvPr/>
        </p:nvSpPr>
        <p:spPr>
          <a:xfrm>
            <a:off x="2869266" y="3889126"/>
            <a:ext cx="670183" cy="312466"/>
          </a:xfrm>
          <a:prstGeom prst="rightArrow">
            <a:avLst/>
          </a:prstGeom>
          <a:noFill/>
          <a:ln>
            <a:solidFill>
              <a:srgbClr val="C6D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ADC7ED-5A57-43C0-B96A-1A37D403C6D6}"/>
                  </a:ext>
                </a:extLst>
              </p:cNvPr>
              <p:cNvSpPr txBox="1"/>
              <p:nvPr/>
            </p:nvSpPr>
            <p:spPr>
              <a:xfrm>
                <a:off x="3308057" y="3846396"/>
                <a:ext cx="3633190" cy="508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다른</a:t>
                </a:r>
                <a:r>
                  <a:rPr lang="en-US" altLang="ko-KR" sz="13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3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변수들이 </a:t>
                </a:r>
                <a:r>
                  <a:rPr lang="ko-KR" altLang="en-US" sz="1300" dirty="0" err="1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적합된</a:t>
                </a:r>
                <a:r>
                  <a:rPr lang="ko-KR" altLang="en-US" sz="1300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상태에서 </a:t>
                </a:r>
                <a:endPara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통계적으로 유의하다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ADC7ED-5A57-43C0-B96A-1A37D403C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057" y="3846396"/>
                <a:ext cx="3633190" cy="508537"/>
              </a:xfrm>
              <a:prstGeom prst="rect">
                <a:avLst/>
              </a:prstGeom>
              <a:blipFill>
                <a:blip r:embed="rId7"/>
                <a:stretch>
                  <a:fillRect t="-1205" b="-7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62FD184-8B0C-4566-917A-7EC94D08F447}"/>
              </a:ext>
            </a:extLst>
          </p:cNvPr>
          <p:cNvSpPr txBox="1"/>
          <p:nvPr/>
        </p:nvSpPr>
        <p:spPr>
          <a:xfrm>
            <a:off x="539552" y="112474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유의성 검정</a:t>
            </a:r>
            <a:r>
              <a:rPr lang="en-US" altLang="ko-KR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회귀식의 </a:t>
            </a:r>
            <a:r>
              <a:rPr lang="ko-KR" altLang="en-US" spc="3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독립변수</a:t>
            </a:r>
            <a:r>
              <a:rPr lang="ko-KR" altLang="en-US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통계적으로 </a:t>
            </a:r>
            <a:r>
              <a:rPr lang="ko-KR" altLang="en-US" spc="300" dirty="0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912E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유의미</a:t>
            </a:r>
            <a:r>
              <a:rPr lang="ko-KR" altLang="en-US" spc="3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한가</a:t>
            </a:r>
            <a:r>
              <a:rPr lang="en-US" altLang="ko-KR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pc="3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03F598-268C-45D7-AC78-049E64F658D0}"/>
              </a:ext>
            </a:extLst>
          </p:cNvPr>
          <p:cNvSpPr txBox="1"/>
          <p:nvPr/>
        </p:nvSpPr>
        <p:spPr>
          <a:xfrm>
            <a:off x="899592" y="1700808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3. t-test</a:t>
            </a:r>
            <a:endParaRPr lang="ko-KR" altLang="en-US" sz="1600" spc="3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CDE962-7FD9-4390-9090-1793E78D4AE3}"/>
                  </a:ext>
                </a:extLst>
              </p:cNvPr>
              <p:cNvSpPr txBox="1"/>
              <p:nvPr/>
            </p:nvSpPr>
            <p:spPr>
              <a:xfrm>
                <a:off x="708265" y="5244725"/>
                <a:ext cx="7586097" cy="73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T-test</a:t>
                </a:r>
                <a:r>
                  <a:rPr lang="ko-KR" altLang="en-US" sz="14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</a:t>
                </a:r>
                <a:r>
                  <a:rPr lang="ko-KR" altLang="en-US" sz="14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다른 변수들이 </a:t>
                </a:r>
                <a:r>
                  <a:rPr lang="ko-KR" altLang="en-US" sz="1400" spc="300" dirty="0" err="1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적합된</a:t>
                </a:r>
                <a:r>
                  <a:rPr lang="ko-KR" altLang="en-US" sz="14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상태</a:t>
                </a:r>
                <a:r>
                  <a:rPr lang="ko-KR" altLang="en-US" sz="14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𝑗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를</m:t>
                    </m:r>
                  </m:oMath>
                </a14:m>
                <a:r>
                  <a:rPr lang="en-US" altLang="ko-KR" sz="14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추가하는 것이</a:t>
                </a:r>
                <a:endParaRPr lang="en-US" altLang="ko-KR" sz="1400" spc="300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유의미한 회귀식의 </a:t>
                </a:r>
                <a:r>
                  <a:rPr lang="ko-KR" altLang="en-US" sz="14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설명력 증가</a:t>
                </a:r>
                <a:r>
                  <a:rPr lang="ko-KR" altLang="en-US" sz="1400" spc="300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가져오는지 확인하는 것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CDE962-7FD9-4390-9090-1793E78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65" y="5244725"/>
                <a:ext cx="7586097" cy="733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03EBC8-177B-4074-883C-13B20ED68431}"/>
              </a:ext>
            </a:extLst>
          </p:cNvPr>
          <p:cNvSpPr/>
          <p:nvPr/>
        </p:nvSpPr>
        <p:spPr>
          <a:xfrm>
            <a:off x="0" y="0"/>
            <a:ext cx="9185168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6" name="그래픽 35">
            <a:extLst>
              <a:ext uri="{FF2B5EF4-FFF2-40B4-BE49-F238E27FC236}">
                <a16:creationId xmlns:a16="http://schemas.microsoft.com/office/drawing/2014/main" id="{87A49D56-F448-448D-B9E3-1A5CC00900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9472" y="350453"/>
            <a:ext cx="675549" cy="67554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32B5487-8621-48F7-8F33-C513D82194E0}"/>
              </a:ext>
            </a:extLst>
          </p:cNvPr>
          <p:cNvSpPr txBox="1"/>
          <p:nvPr/>
        </p:nvSpPr>
        <p:spPr>
          <a:xfrm>
            <a:off x="1107770" y="332358"/>
            <a:ext cx="777353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공간회귀모델 선택 알고리즘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32BFC2-EC20-46D2-9C3E-953772CE7BF0}"/>
              </a:ext>
            </a:extLst>
          </p:cNvPr>
          <p:cNvSpPr txBox="1"/>
          <p:nvPr/>
        </p:nvSpPr>
        <p:spPr>
          <a:xfrm>
            <a:off x="1991560" y="1348684"/>
            <a:ext cx="587942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모란 </a:t>
            </a:r>
            <a:r>
              <a:rPr lang="en-US" altLang="ko-KR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 </a:t>
            </a:r>
            <a:r>
              <a:rPr lang="ko-KR" altLang="en-US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</a:t>
            </a:r>
            <a:r>
              <a:rPr lang="en-US" altLang="ko-KR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LISA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ko-KR" altLang="en-US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자기상관성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있는지 확인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125D125-5CD2-457F-80B7-0A86AF677F9A}"/>
              </a:ext>
            </a:extLst>
          </p:cNvPr>
          <p:cNvSpPr/>
          <p:nvPr/>
        </p:nvSpPr>
        <p:spPr>
          <a:xfrm rot="5400000">
            <a:off x="3934040" y="2020067"/>
            <a:ext cx="859059" cy="845221"/>
          </a:xfrm>
          <a:prstGeom prst="rightArrow">
            <a:avLst/>
          </a:prstGeom>
          <a:gradFill flip="none" rotWithShape="1">
            <a:gsLst>
              <a:gs pos="57000">
                <a:srgbClr val="FFC100"/>
              </a:gs>
              <a:gs pos="100000">
                <a:srgbClr val="FFC100"/>
              </a:gs>
              <a:gs pos="8000">
                <a:schemeClr val="tx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F26792-B9D1-4002-99A4-24AA37EB5855}"/>
              </a:ext>
            </a:extLst>
          </p:cNvPr>
          <p:cNvSpPr txBox="1"/>
          <p:nvPr/>
        </p:nvSpPr>
        <p:spPr>
          <a:xfrm>
            <a:off x="2845239" y="5149797"/>
            <a:ext cx="1753721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공간시차모델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17B8EA6F-A63F-43C2-812E-DBC7F72C1F9B}"/>
              </a:ext>
            </a:extLst>
          </p:cNvPr>
          <p:cNvSpPr/>
          <p:nvPr/>
        </p:nvSpPr>
        <p:spPr>
          <a:xfrm rot="8538201">
            <a:off x="1494963" y="4009817"/>
            <a:ext cx="1108701" cy="509627"/>
          </a:xfrm>
          <a:prstGeom prst="rightArrow">
            <a:avLst/>
          </a:prstGeom>
          <a:gradFill flip="none" rotWithShape="1">
            <a:gsLst>
              <a:gs pos="57000">
                <a:srgbClr val="FFC100"/>
              </a:gs>
              <a:gs pos="100000">
                <a:srgbClr val="FFC100"/>
              </a:gs>
              <a:gs pos="8000">
                <a:schemeClr val="tx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DF6321-1A73-42B7-8BF1-7CC024A56694}"/>
              </a:ext>
            </a:extLst>
          </p:cNvPr>
          <p:cNvSpPr txBox="1"/>
          <p:nvPr/>
        </p:nvSpPr>
        <p:spPr>
          <a:xfrm>
            <a:off x="4994535" y="5157442"/>
            <a:ext cx="152803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공간오차모델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D6F4746-C7DB-4169-8BE0-FE0E9D20334C}"/>
              </a:ext>
            </a:extLst>
          </p:cNvPr>
          <p:cNvSpPr/>
          <p:nvPr/>
        </p:nvSpPr>
        <p:spPr>
          <a:xfrm>
            <a:off x="1015481" y="1242328"/>
            <a:ext cx="7003027" cy="815192"/>
          </a:xfrm>
          <a:prstGeom prst="roundRect">
            <a:avLst/>
          </a:prstGeom>
          <a:noFill/>
          <a:ln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0C5D549-5545-48CA-A1A3-77F2EB1C6361}"/>
              </a:ext>
            </a:extLst>
          </p:cNvPr>
          <p:cNvSpPr/>
          <p:nvPr/>
        </p:nvSpPr>
        <p:spPr>
          <a:xfrm>
            <a:off x="999799" y="2982985"/>
            <a:ext cx="7003027" cy="815192"/>
          </a:xfrm>
          <a:prstGeom prst="roundRect">
            <a:avLst/>
          </a:prstGeom>
          <a:noFill/>
          <a:ln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72E789-CD76-42AD-A74C-33CB08D699F2}"/>
              </a:ext>
            </a:extLst>
          </p:cNvPr>
          <p:cNvSpPr txBox="1"/>
          <p:nvPr/>
        </p:nvSpPr>
        <p:spPr>
          <a:xfrm>
            <a:off x="2752798" y="3093800"/>
            <a:ext cx="352839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라그랑지승수검정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선택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69247DFB-CF9D-4428-9D0E-5C9D25FFC4ED}"/>
              </a:ext>
            </a:extLst>
          </p:cNvPr>
          <p:cNvSpPr/>
          <p:nvPr/>
        </p:nvSpPr>
        <p:spPr>
          <a:xfrm rot="5400000">
            <a:off x="3173697" y="3976801"/>
            <a:ext cx="815192" cy="643537"/>
          </a:xfrm>
          <a:prstGeom prst="rightArrow">
            <a:avLst/>
          </a:prstGeom>
          <a:gradFill flip="none" rotWithShape="1">
            <a:gsLst>
              <a:gs pos="57000">
                <a:srgbClr val="FFC100"/>
              </a:gs>
              <a:gs pos="100000">
                <a:srgbClr val="FFC100"/>
              </a:gs>
              <a:gs pos="8000">
                <a:schemeClr val="tx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93AF4C-B270-4AFE-9B4A-A715D5735A84}"/>
              </a:ext>
            </a:extLst>
          </p:cNvPr>
          <p:cNvSpPr txBox="1"/>
          <p:nvPr/>
        </p:nvSpPr>
        <p:spPr>
          <a:xfrm>
            <a:off x="965559" y="4558770"/>
            <a:ext cx="93138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 </a:t>
            </a:r>
            <a:r>
              <a:rPr lang="en-US" altLang="ko-KR" sz="2000" i="1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3B7CE28-BF19-4EE0-A568-912678066284}"/>
              </a:ext>
            </a:extLst>
          </p:cNvPr>
          <p:cNvSpPr/>
          <p:nvPr/>
        </p:nvSpPr>
        <p:spPr>
          <a:xfrm>
            <a:off x="560131" y="5042282"/>
            <a:ext cx="1834152" cy="815192"/>
          </a:xfrm>
          <a:prstGeom prst="roundRect">
            <a:avLst/>
          </a:prstGeom>
          <a:noFill/>
          <a:ln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432A6F-0F02-48DC-8C3E-9255A1193D82}"/>
              </a:ext>
            </a:extLst>
          </p:cNvPr>
          <p:cNvSpPr txBox="1"/>
          <p:nvPr/>
        </p:nvSpPr>
        <p:spPr>
          <a:xfrm>
            <a:off x="669356" y="5118404"/>
            <a:ext cx="167412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OLS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회귀모델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453358F-DC72-4AE4-8234-7821E44ADA9B}"/>
              </a:ext>
            </a:extLst>
          </p:cNvPr>
          <p:cNvSpPr/>
          <p:nvPr/>
        </p:nvSpPr>
        <p:spPr>
          <a:xfrm>
            <a:off x="2682008" y="5035364"/>
            <a:ext cx="1834152" cy="815192"/>
          </a:xfrm>
          <a:prstGeom prst="roundRect">
            <a:avLst/>
          </a:prstGeom>
          <a:noFill/>
          <a:ln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FF5F26-473C-498C-AA84-E74A9BBA7A70}"/>
              </a:ext>
            </a:extLst>
          </p:cNvPr>
          <p:cNvSpPr txBox="1"/>
          <p:nvPr/>
        </p:nvSpPr>
        <p:spPr>
          <a:xfrm>
            <a:off x="2820565" y="4555923"/>
            <a:ext cx="167852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LM-Lag </a:t>
            </a:r>
            <a:r>
              <a:rPr lang="ko-KR" altLang="en-US" sz="2000" i="1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</a:t>
            </a:r>
            <a:endParaRPr lang="en-US" altLang="ko-KR" sz="2000" i="1" dirty="0">
              <a:solidFill>
                <a:srgbClr val="FFC1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6ABFB15-CD01-47A5-A8CC-4D0FFF532A96}"/>
              </a:ext>
            </a:extLst>
          </p:cNvPr>
          <p:cNvSpPr/>
          <p:nvPr/>
        </p:nvSpPr>
        <p:spPr>
          <a:xfrm>
            <a:off x="4827557" y="5029742"/>
            <a:ext cx="1834152" cy="815192"/>
          </a:xfrm>
          <a:prstGeom prst="roundRect">
            <a:avLst/>
          </a:prstGeom>
          <a:noFill/>
          <a:ln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B0922387-DABF-429D-8F83-858F7BE1D148}"/>
              </a:ext>
            </a:extLst>
          </p:cNvPr>
          <p:cNvSpPr/>
          <p:nvPr/>
        </p:nvSpPr>
        <p:spPr>
          <a:xfrm rot="5400000">
            <a:off x="5336886" y="4009770"/>
            <a:ext cx="815192" cy="643537"/>
          </a:xfrm>
          <a:prstGeom prst="rightArrow">
            <a:avLst/>
          </a:prstGeom>
          <a:gradFill flip="none" rotWithShape="1">
            <a:gsLst>
              <a:gs pos="57000">
                <a:srgbClr val="FFC100"/>
              </a:gs>
              <a:gs pos="100000">
                <a:srgbClr val="FFC100"/>
              </a:gs>
              <a:gs pos="8000">
                <a:schemeClr val="tx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81B7BA-8866-482B-B7E0-4A9A74F5F2C9}"/>
              </a:ext>
            </a:extLst>
          </p:cNvPr>
          <p:cNvSpPr txBox="1"/>
          <p:nvPr/>
        </p:nvSpPr>
        <p:spPr>
          <a:xfrm>
            <a:off x="4881310" y="4575873"/>
            <a:ext cx="19584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LM-Error </a:t>
            </a:r>
            <a:r>
              <a:rPr lang="ko-KR" altLang="en-US" sz="2000" i="1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</a:t>
            </a:r>
            <a:endParaRPr lang="en-US" altLang="ko-KR" sz="2000" i="1" dirty="0">
              <a:solidFill>
                <a:srgbClr val="FFC1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40EE07E9-ED88-43D6-ADC4-E88FFEE3AFE0}"/>
              </a:ext>
            </a:extLst>
          </p:cNvPr>
          <p:cNvSpPr/>
          <p:nvPr/>
        </p:nvSpPr>
        <p:spPr>
          <a:xfrm rot="2647122">
            <a:off x="6782432" y="4010219"/>
            <a:ext cx="955954" cy="576701"/>
          </a:xfrm>
          <a:prstGeom prst="rightArrow">
            <a:avLst/>
          </a:prstGeom>
          <a:gradFill flip="none" rotWithShape="1">
            <a:gsLst>
              <a:gs pos="57000">
                <a:srgbClr val="FFC100"/>
              </a:gs>
              <a:gs pos="100000">
                <a:srgbClr val="FFC100"/>
              </a:gs>
              <a:gs pos="8000">
                <a:schemeClr val="tx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2B5B20-9D4B-48C4-8B16-AAD26C64F85F}"/>
              </a:ext>
            </a:extLst>
          </p:cNvPr>
          <p:cNvSpPr txBox="1"/>
          <p:nvPr/>
        </p:nvSpPr>
        <p:spPr>
          <a:xfrm>
            <a:off x="7247194" y="4566276"/>
            <a:ext cx="122829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둘 다 유의</a:t>
            </a:r>
            <a:endParaRPr lang="en-US" altLang="ko-KR" sz="2000" i="1" dirty="0">
              <a:solidFill>
                <a:srgbClr val="FFC1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4CCA1E2-FBA7-4E2E-93A8-A25FB3C1F6D6}"/>
              </a:ext>
            </a:extLst>
          </p:cNvPr>
          <p:cNvSpPr/>
          <p:nvPr/>
        </p:nvSpPr>
        <p:spPr>
          <a:xfrm>
            <a:off x="6915001" y="5031393"/>
            <a:ext cx="1834152" cy="815192"/>
          </a:xfrm>
          <a:prstGeom prst="roundRect">
            <a:avLst/>
          </a:prstGeom>
          <a:noFill/>
          <a:ln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167F02-C96E-4E60-8E28-8B1D06973831}"/>
              </a:ext>
            </a:extLst>
          </p:cNvPr>
          <p:cNvSpPr txBox="1"/>
          <p:nvPr/>
        </p:nvSpPr>
        <p:spPr>
          <a:xfrm>
            <a:off x="7116500" y="5142240"/>
            <a:ext cx="152803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Robust LM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AE7190-44E6-43C8-AC21-27CB3D84D002}"/>
              </a:ext>
            </a:extLst>
          </p:cNvPr>
          <p:cNvSpPr txBox="1"/>
          <p:nvPr/>
        </p:nvSpPr>
        <p:spPr>
          <a:xfrm>
            <a:off x="6839798" y="5844438"/>
            <a:ext cx="201317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번 더 검정해서 </a:t>
            </a:r>
            <a:endParaRPr lang="en-US" altLang="ko-KR" sz="14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유의한 모델 선택</a:t>
            </a:r>
            <a:endParaRPr lang="en-US" altLang="ko-KR" sz="14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9032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E8507962-FED5-4102-9B06-14BD954E7907}"/>
              </a:ext>
            </a:extLst>
          </p:cNvPr>
          <p:cNvSpPr txBox="1"/>
          <p:nvPr/>
        </p:nvSpPr>
        <p:spPr>
          <a:xfrm>
            <a:off x="480244" y="109781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공간자기상관 처방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5EF525-046C-46BB-91B3-567CFBA642F7}"/>
              </a:ext>
            </a:extLst>
          </p:cNvPr>
          <p:cNvSpPr txBox="1"/>
          <p:nvPr/>
        </p:nvSpPr>
        <p:spPr>
          <a:xfrm>
            <a:off x="1187624" y="4149080"/>
            <a:ext cx="179486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 자기상관성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2" name="표 10">
            <a:extLst>
              <a:ext uri="{FF2B5EF4-FFF2-40B4-BE49-F238E27FC236}">
                <a16:creationId xmlns:a16="http://schemas.microsoft.com/office/drawing/2014/main" id="{C214435C-E771-430C-A0D7-7FAD99F1A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222167"/>
              </p:ext>
            </p:extLst>
          </p:nvPr>
        </p:nvGraphicFramePr>
        <p:xfrm>
          <a:off x="1909259" y="1902138"/>
          <a:ext cx="5325482" cy="16069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753">
                  <a:extLst>
                    <a:ext uri="{9D8B030D-6E8A-4147-A177-3AD203B41FA5}">
                      <a16:colId xmlns:a16="http://schemas.microsoft.com/office/drawing/2014/main" val="547761788"/>
                    </a:ext>
                  </a:extLst>
                </a:gridCol>
                <a:gridCol w="3596729">
                  <a:extLst>
                    <a:ext uri="{9D8B030D-6E8A-4147-A177-3AD203B41FA5}">
                      <a16:colId xmlns:a16="http://schemas.microsoft.com/office/drawing/2014/main" val="300986326"/>
                    </a:ext>
                  </a:extLst>
                </a:gridCol>
              </a:tblGrid>
              <a:tr h="5356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공간 자기상관성</a:t>
                      </a:r>
                    </a:p>
                  </a:txBody>
                  <a:tcPr anchor="ctr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공간시차모델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(SLM)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652617"/>
                  </a:ext>
                </a:extLst>
              </a:tr>
              <a:tr h="5356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공간오차모델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(SEM)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94219"/>
                  </a:ext>
                </a:extLst>
              </a:tr>
              <a:tr h="535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공간적 이질성</a:t>
                      </a:r>
                    </a:p>
                  </a:txBody>
                  <a:tcPr anchor="ctr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지리가중회귀모형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(GWR)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57361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EF81F0C3-1787-45A6-85D5-4C2B5517B4FC}"/>
              </a:ext>
            </a:extLst>
          </p:cNvPr>
          <p:cNvSpPr txBox="1"/>
          <p:nvPr/>
        </p:nvSpPr>
        <p:spPr>
          <a:xfrm>
            <a:off x="1187624" y="5157192"/>
            <a:ext cx="179486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공간적 이질성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7BAC2F-5B14-4A04-B7A4-C04498700DE5}"/>
              </a:ext>
            </a:extLst>
          </p:cNvPr>
          <p:cNvSpPr txBox="1"/>
          <p:nvPr/>
        </p:nvSpPr>
        <p:spPr>
          <a:xfrm>
            <a:off x="3967656" y="4149080"/>
            <a:ext cx="474229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인접지역의 영향력을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포함시켜 통제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A0A476-EAFE-4A18-A649-104A28A72C67}"/>
              </a:ext>
            </a:extLst>
          </p:cNvPr>
          <p:cNvSpPr txBox="1"/>
          <p:nvPr/>
        </p:nvSpPr>
        <p:spPr>
          <a:xfrm>
            <a:off x="3967656" y="5157192"/>
            <a:ext cx="474229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마다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추정계수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영향력을 추정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화살표: 오른쪽 41">
            <a:extLst>
              <a:ext uri="{FF2B5EF4-FFF2-40B4-BE49-F238E27FC236}">
                <a16:creationId xmlns:a16="http://schemas.microsoft.com/office/drawing/2014/main" id="{4C5F99DC-8C60-4708-BBF8-A52843245491}"/>
              </a:ext>
            </a:extLst>
          </p:cNvPr>
          <p:cNvSpPr/>
          <p:nvPr/>
        </p:nvSpPr>
        <p:spPr>
          <a:xfrm>
            <a:off x="3000941" y="4100128"/>
            <a:ext cx="792088" cy="629072"/>
          </a:xfrm>
          <a:prstGeom prst="rightArrow">
            <a:avLst/>
          </a:prstGeom>
          <a:gradFill flip="none" rotWithShape="1">
            <a:gsLst>
              <a:gs pos="11000">
                <a:schemeClr val="bg1"/>
              </a:gs>
              <a:gs pos="29000">
                <a:schemeClr val="bg1">
                  <a:lumMod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41">
            <a:extLst>
              <a:ext uri="{FF2B5EF4-FFF2-40B4-BE49-F238E27FC236}">
                <a16:creationId xmlns:a16="http://schemas.microsoft.com/office/drawing/2014/main" id="{FC517802-472D-4D20-B8D7-508C606E9B1B}"/>
              </a:ext>
            </a:extLst>
          </p:cNvPr>
          <p:cNvSpPr/>
          <p:nvPr/>
        </p:nvSpPr>
        <p:spPr>
          <a:xfrm>
            <a:off x="3001621" y="5131112"/>
            <a:ext cx="792088" cy="629072"/>
          </a:xfrm>
          <a:prstGeom prst="rightArrow">
            <a:avLst/>
          </a:prstGeom>
          <a:gradFill flip="none" rotWithShape="1">
            <a:gsLst>
              <a:gs pos="11000">
                <a:schemeClr val="bg1"/>
              </a:gs>
              <a:gs pos="29000">
                <a:schemeClr val="bg1">
                  <a:lumMod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2809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4CE4D6-E554-4E04-B471-BA43A0E4714C}"/>
              </a:ext>
            </a:extLst>
          </p:cNvPr>
          <p:cNvSpPr txBox="1"/>
          <p:nvPr/>
        </p:nvSpPr>
        <p:spPr>
          <a:xfrm>
            <a:off x="478718" y="11003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공간시차모델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(SLM, Spatial Lag Model)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3E97B7-459C-45F7-883D-B036E73139AA}"/>
              </a:ext>
            </a:extLst>
          </p:cNvPr>
          <p:cNvSpPr txBox="1"/>
          <p:nvPr/>
        </p:nvSpPr>
        <p:spPr>
          <a:xfrm>
            <a:off x="941878" y="1562100"/>
            <a:ext cx="594221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지역의 관측치가 인접지역의 관측치와 상관성이 있는 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 의존성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하나의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설명변수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둔 모델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151193-8AD5-4AFD-A01D-F6B0346E83F9}"/>
              </a:ext>
            </a:extLst>
          </p:cNvPr>
          <p:cNvGrpSpPr/>
          <p:nvPr/>
        </p:nvGrpSpPr>
        <p:grpSpPr>
          <a:xfrm>
            <a:off x="1132355" y="2689462"/>
            <a:ext cx="6699546" cy="1297954"/>
            <a:chOff x="611560" y="2204864"/>
            <a:chExt cx="7920880" cy="180020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FE1C85B-A6E3-42D9-8172-A665F1E6985F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16" name="사각형: 둥근 모서리 41">
                <a:extLst>
                  <a:ext uri="{FF2B5EF4-FFF2-40B4-BE49-F238E27FC236}">
                    <a16:creationId xmlns:a16="http://schemas.microsoft.com/office/drawing/2014/main" id="{C9AA691B-5399-40C3-AE76-41198C8C291E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D58BD27-EDC1-4791-9EF9-9C80A2CB6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9126E34-4FE8-4563-A3A6-E5C1FADE3927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51440-3C16-4C21-B956-A2F1A34C8DDB}"/>
                  </a:ext>
                </a:extLst>
              </p:cNvPr>
              <p:cNvSpPr txBox="1"/>
              <p:nvPr/>
            </p:nvSpPr>
            <p:spPr>
              <a:xfrm>
                <a:off x="5063664" y="3295927"/>
                <a:ext cx="1770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𝑀𝑉𝑁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51440-3C16-4C21-B956-A2F1A34C8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664" y="3295927"/>
                <a:ext cx="1770998" cy="276999"/>
              </a:xfrm>
              <a:prstGeom prst="rect">
                <a:avLst/>
              </a:prstGeom>
              <a:blipFill>
                <a:blip r:embed="rId3"/>
                <a:stretch>
                  <a:fillRect l="-690" r="-379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075297FA-E33D-4CCC-AC3A-4FD4EAA6E1C9}"/>
              </a:ext>
            </a:extLst>
          </p:cNvPr>
          <p:cNvSpPr/>
          <p:nvPr/>
        </p:nvSpPr>
        <p:spPr>
          <a:xfrm>
            <a:off x="2377043" y="3019480"/>
            <a:ext cx="504056" cy="458775"/>
          </a:xfrm>
          <a:prstGeom prst="ellipse">
            <a:avLst/>
          </a:prstGeom>
          <a:solidFill>
            <a:srgbClr val="FFC1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A5A036-ECD4-4D4D-95DF-D8D50A3B9DED}"/>
                  </a:ext>
                </a:extLst>
              </p:cNvPr>
              <p:cNvSpPr txBox="1"/>
              <p:nvPr/>
            </p:nvSpPr>
            <p:spPr>
              <a:xfrm>
                <a:off x="924554" y="3039887"/>
                <a:ext cx="3779921" cy="7782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 dirty="0"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A5A036-ECD4-4D4D-95DF-D8D50A3B9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54" y="3039887"/>
                <a:ext cx="3779921" cy="778226"/>
              </a:xfrm>
              <a:prstGeom prst="rect">
                <a:avLst/>
              </a:prstGeom>
              <a:blipFill>
                <a:blip r:embed="rId4"/>
                <a:stretch>
                  <a:fillRect b="-13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AC1B24F-D4BE-4FBF-8537-00FDFABF25CB}"/>
              </a:ext>
            </a:extLst>
          </p:cNvPr>
          <p:cNvSpPr txBox="1"/>
          <p:nvPr/>
        </p:nvSpPr>
        <p:spPr>
          <a:xfrm>
            <a:off x="2079224" y="2713604"/>
            <a:ext cx="1470582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i="1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공간시차변수</a:t>
            </a:r>
            <a:endParaRPr lang="en-US" altLang="ko-KR" sz="1300" i="1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22">
            <a:extLst>
              <a:ext uri="{FF2B5EF4-FFF2-40B4-BE49-F238E27FC236}">
                <a16:creationId xmlns:a16="http://schemas.microsoft.com/office/drawing/2014/main" id="{449DC331-6064-482E-A606-7891B2F7AA96}"/>
              </a:ext>
            </a:extLst>
          </p:cNvPr>
          <p:cNvSpPr/>
          <p:nvPr/>
        </p:nvSpPr>
        <p:spPr>
          <a:xfrm>
            <a:off x="1132355" y="4313699"/>
            <a:ext cx="6699546" cy="19956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DE1C2-45EF-4BA7-AD2D-DB82C64F6D09}"/>
              </a:ext>
            </a:extLst>
          </p:cNvPr>
          <p:cNvSpPr txBox="1"/>
          <p:nvPr/>
        </p:nvSpPr>
        <p:spPr>
          <a:xfrm>
            <a:off x="1403648" y="5719576"/>
            <a:ext cx="700096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주택가격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W*</a:t>
            </a:r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주택가격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주택면적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건축년도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가구주의 소득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E8CEC3-7A2C-40BF-9EE0-FA5DAC9C4EFC}"/>
              </a:ext>
            </a:extLst>
          </p:cNvPr>
          <p:cNvSpPr txBox="1"/>
          <p:nvPr/>
        </p:nvSpPr>
        <p:spPr>
          <a:xfrm>
            <a:off x="1978033" y="4504094"/>
            <a:ext cx="700096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주택가격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주택면적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건축년도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가구주의 소득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069349-F447-4353-A6DD-D4437992FC6E}"/>
              </a:ext>
            </a:extLst>
          </p:cNvPr>
          <p:cNvSpPr txBox="1"/>
          <p:nvPr/>
        </p:nvSpPr>
        <p:spPr>
          <a:xfrm>
            <a:off x="1323255" y="4161075"/>
            <a:ext cx="556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Spatial Lag Model</a:t>
            </a:r>
            <a:endParaRPr lang="ko-KR" altLang="en-US" sz="1400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83F45F-639C-44FE-A286-F7D20CCDD72B}"/>
              </a:ext>
            </a:extLst>
          </p:cNvPr>
          <p:cNvSpPr txBox="1"/>
          <p:nvPr/>
        </p:nvSpPr>
        <p:spPr>
          <a:xfrm>
            <a:off x="4720789" y="5093432"/>
            <a:ext cx="213653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1" dirty="0" err="1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공간시차변수</a:t>
            </a:r>
            <a:r>
              <a:rPr lang="ko-KR" altLang="en-US" sz="14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</a:t>
            </a:r>
            <a:endParaRPr lang="en-US" altLang="ko-KR" sz="14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화살표: 오른쪽 41">
            <a:extLst>
              <a:ext uri="{FF2B5EF4-FFF2-40B4-BE49-F238E27FC236}">
                <a16:creationId xmlns:a16="http://schemas.microsoft.com/office/drawing/2014/main" id="{71918092-7030-436B-8283-5266F4975518}"/>
              </a:ext>
            </a:extLst>
          </p:cNvPr>
          <p:cNvSpPr/>
          <p:nvPr/>
        </p:nvSpPr>
        <p:spPr>
          <a:xfrm rot="5400000">
            <a:off x="3978274" y="4996971"/>
            <a:ext cx="792088" cy="629072"/>
          </a:xfrm>
          <a:prstGeom prst="rightArrow">
            <a:avLst/>
          </a:prstGeom>
          <a:gradFill flip="none" rotWithShape="1">
            <a:gsLst>
              <a:gs pos="11000">
                <a:srgbClr val="F2F2F2"/>
              </a:gs>
              <a:gs pos="29000">
                <a:schemeClr val="bg1">
                  <a:lumMod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99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C44094-B2A4-46FA-B361-06E033CF6521}"/>
              </a:ext>
            </a:extLst>
          </p:cNvPr>
          <p:cNvSpPr txBox="1"/>
          <p:nvPr/>
        </p:nvSpPr>
        <p:spPr>
          <a:xfrm>
            <a:off x="476052" y="1095028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공간오차모델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(SEM, Spatial Error Model)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CEF01-93DC-4C66-A54C-FFB207932E4D}"/>
              </a:ext>
            </a:extLst>
          </p:cNvPr>
          <p:cNvSpPr txBox="1"/>
          <p:nvPr/>
        </p:nvSpPr>
        <p:spPr>
          <a:xfrm>
            <a:off x="936663" y="1540752"/>
            <a:ext cx="774591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오차에 공간자기상관성이 있다면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주로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설명변수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고려하지 못하였기 때문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85BBC3-3362-408C-BEBA-B23C551E5E69}"/>
              </a:ext>
            </a:extLst>
          </p:cNvPr>
          <p:cNvGrpSpPr/>
          <p:nvPr/>
        </p:nvGrpSpPr>
        <p:grpSpPr>
          <a:xfrm>
            <a:off x="1133670" y="2803765"/>
            <a:ext cx="6699546" cy="1224136"/>
            <a:chOff x="611560" y="2204864"/>
            <a:chExt cx="7920880" cy="18002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9BC581E-DDCC-4302-A1DE-3B6467885A46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17" name="사각형: 둥근 모서리 41">
                <a:extLst>
                  <a:ext uri="{FF2B5EF4-FFF2-40B4-BE49-F238E27FC236}">
                    <a16:creationId xmlns:a16="http://schemas.microsoft.com/office/drawing/2014/main" id="{955B9E31-E7E9-4E53-80B4-409000C342E2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C0DBD52-B2D4-45CE-A74C-4222A06FF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2C22A8-95B2-463E-B699-19CFD44EB7CD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7C747B-9C0F-4F6B-82AF-FE33DC547491}"/>
                  </a:ext>
                </a:extLst>
              </p:cNvPr>
              <p:cNvSpPr txBox="1"/>
              <p:nvPr/>
            </p:nvSpPr>
            <p:spPr>
              <a:xfrm>
                <a:off x="5408604" y="3552181"/>
                <a:ext cx="1770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𝑀𝑉𝑁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7C747B-9C0F-4F6B-82AF-FE33DC547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604" y="3552181"/>
                <a:ext cx="1770998" cy="276999"/>
              </a:xfrm>
              <a:prstGeom prst="rect">
                <a:avLst/>
              </a:prstGeom>
              <a:blipFill>
                <a:blip r:embed="rId3"/>
                <a:stretch>
                  <a:fillRect l="-687" r="-3436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144628-0D11-4A47-B13C-AF8D1DE3696D}"/>
                  </a:ext>
                </a:extLst>
              </p:cNvPr>
              <p:cNvSpPr txBox="1"/>
              <p:nvPr/>
            </p:nvSpPr>
            <p:spPr>
              <a:xfrm>
                <a:off x="504556" y="2940027"/>
                <a:ext cx="3779921" cy="864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0" dirty="0"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ko-KR" altLang="en-US" sz="200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144628-0D11-4A47-B13C-AF8D1DE36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6" y="2940027"/>
                <a:ext cx="3779921" cy="864724"/>
              </a:xfrm>
              <a:prstGeom prst="rect">
                <a:avLst/>
              </a:prstGeom>
              <a:blipFill>
                <a:blip r:embed="rId4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7B67E22-0719-4F55-872E-2C3B28DF9F28}"/>
              </a:ext>
            </a:extLst>
          </p:cNvPr>
          <p:cNvSpPr txBox="1"/>
          <p:nvPr/>
        </p:nvSpPr>
        <p:spPr>
          <a:xfrm>
            <a:off x="1944829" y="2060848"/>
            <a:ext cx="385130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오차를 </a:t>
            </a:r>
            <a:r>
              <a:rPr lang="ko-KR" altLang="en-US" dirty="0" err="1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공간오차변수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만들어 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D2CA8AA-1379-4A98-B9E7-025E358A32EC}"/>
              </a:ext>
            </a:extLst>
          </p:cNvPr>
          <p:cNvSpPr/>
          <p:nvPr/>
        </p:nvSpPr>
        <p:spPr>
          <a:xfrm>
            <a:off x="6043245" y="3027814"/>
            <a:ext cx="1024661" cy="458775"/>
          </a:xfrm>
          <a:prstGeom prst="ellipse">
            <a:avLst/>
          </a:prstGeom>
          <a:solidFill>
            <a:srgbClr val="FFC1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E4CD7B1-064B-427E-B97F-7C34CAF4FA67}"/>
                  </a:ext>
                </a:extLst>
              </p:cNvPr>
              <p:cNvSpPr txBox="1"/>
              <p:nvPr/>
            </p:nvSpPr>
            <p:spPr>
              <a:xfrm>
                <a:off x="4913591" y="3095390"/>
                <a:ext cx="2667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ko-KR" alt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E4CD7B1-064B-427E-B97F-7C34CAF4F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591" y="3095390"/>
                <a:ext cx="2667462" cy="276999"/>
              </a:xfrm>
              <a:prstGeom prst="rect">
                <a:avLst/>
              </a:prstGeom>
              <a:blipFill>
                <a:blip r:embed="rId5"/>
                <a:stretch>
                  <a:fillRect l="-1142" r="-114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7CEB1C9-B6CF-4CD6-A903-86032D809AFA}"/>
              </a:ext>
            </a:extLst>
          </p:cNvPr>
          <p:cNvSpPr txBox="1"/>
          <p:nvPr/>
        </p:nvSpPr>
        <p:spPr>
          <a:xfrm>
            <a:off x="5912660" y="2759819"/>
            <a:ext cx="1470582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i="1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공간오차변수</a:t>
            </a:r>
            <a:endParaRPr lang="en-US" altLang="ko-KR" sz="1300" i="1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D8F483B1-73FA-4166-9735-44C89FBA5547}"/>
              </a:ext>
            </a:extLst>
          </p:cNvPr>
          <p:cNvSpPr/>
          <p:nvPr/>
        </p:nvSpPr>
        <p:spPr>
          <a:xfrm>
            <a:off x="1122307" y="4342757"/>
            <a:ext cx="6699546" cy="2023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6DEA8-1A2D-4AAD-85AE-4204E200FC72}"/>
                  </a:ext>
                </a:extLst>
              </p:cNvPr>
              <p:cNvSpPr txBox="1"/>
              <p:nvPr/>
            </p:nvSpPr>
            <p:spPr>
              <a:xfrm>
                <a:off x="971600" y="5824954"/>
                <a:ext cx="7000960" cy="466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주택가격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=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주택면적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건축년도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가구주의 소득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:r>
                  <a:rPr lang="ko-KR" altLang="en-US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오차</a:t>
                </a:r>
                <a:r>
                  <a:rPr lang="en-US" altLang="ko-KR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(W*</a:t>
                </a:r>
                <a:r>
                  <a:rPr lang="ko-KR" altLang="en-US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오차 </a:t>
                </a:r>
                <a:r>
                  <a:rPr lang="en-US" altLang="ko-KR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solidFill>
                          <a:srgbClr val="912E2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6DEA8-1A2D-4AAD-85AE-4204E200F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824954"/>
                <a:ext cx="7000960" cy="466474"/>
              </a:xfrm>
              <a:prstGeom prst="rect">
                <a:avLst/>
              </a:prstGeom>
              <a:blipFill>
                <a:blip r:embed="rId6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344450D-B706-4EBD-83D4-F24597069000}"/>
              </a:ext>
            </a:extLst>
          </p:cNvPr>
          <p:cNvSpPr txBox="1"/>
          <p:nvPr/>
        </p:nvSpPr>
        <p:spPr>
          <a:xfrm>
            <a:off x="971600" y="4452520"/>
            <a:ext cx="700096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주택가격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주택면적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건축년도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가구주의 소득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A53F41-3954-4343-B283-D0D7B1023C1E}"/>
              </a:ext>
            </a:extLst>
          </p:cNvPr>
          <p:cNvSpPr txBox="1"/>
          <p:nvPr/>
        </p:nvSpPr>
        <p:spPr>
          <a:xfrm>
            <a:off x="1331640" y="4199184"/>
            <a:ext cx="5560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Spatial Error Model</a:t>
            </a:r>
            <a:endParaRPr lang="ko-KR" altLang="en-US" sz="1600" i="1" dirty="0">
              <a:solidFill>
                <a:srgbClr val="28517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CD0CFF-BA11-4E39-8D60-B9BAFC27870E}"/>
              </a:ext>
            </a:extLst>
          </p:cNvPr>
          <p:cNvSpPr txBox="1"/>
          <p:nvPr/>
        </p:nvSpPr>
        <p:spPr>
          <a:xfrm>
            <a:off x="4716016" y="5069147"/>
            <a:ext cx="213653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1" dirty="0" err="1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공간오차변수</a:t>
            </a:r>
            <a:r>
              <a:rPr lang="ko-KR" altLang="en-US" sz="1400" i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ko-KR" altLang="en-US" sz="14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변형</a:t>
            </a:r>
            <a:endParaRPr lang="en-US" altLang="ko-KR" sz="14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화살표: 오른쪽 41">
            <a:extLst>
              <a:ext uri="{FF2B5EF4-FFF2-40B4-BE49-F238E27FC236}">
                <a16:creationId xmlns:a16="http://schemas.microsoft.com/office/drawing/2014/main" id="{3849823D-9F1E-4554-A1D2-79C8E28DA1D4}"/>
              </a:ext>
            </a:extLst>
          </p:cNvPr>
          <p:cNvSpPr/>
          <p:nvPr/>
        </p:nvSpPr>
        <p:spPr>
          <a:xfrm rot="5400000">
            <a:off x="4056236" y="5030488"/>
            <a:ext cx="792088" cy="629072"/>
          </a:xfrm>
          <a:prstGeom prst="rightArrow">
            <a:avLst/>
          </a:prstGeom>
          <a:gradFill flip="none" rotWithShape="1">
            <a:gsLst>
              <a:gs pos="11000">
                <a:srgbClr val="F2F2F2"/>
              </a:gs>
              <a:gs pos="29000">
                <a:schemeClr val="bg1">
                  <a:lumMod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41">
            <a:extLst>
              <a:ext uri="{FF2B5EF4-FFF2-40B4-BE49-F238E27FC236}">
                <a16:creationId xmlns:a16="http://schemas.microsoft.com/office/drawing/2014/main" id="{3408F8E7-2F31-4CAE-BA50-AD76D8BC26AE}"/>
              </a:ext>
            </a:extLst>
          </p:cNvPr>
          <p:cNvSpPr/>
          <p:nvPr/>
        </p:nvSpPr>
        <p:spPr>
          <a:xfrm>
            <a:off x="1097361" y="2070870"/>
            <a:ext cx="792088" cy="526996"/>
          </a:xfrm>
          <a:prstGeom prst="rightArrow">
            <a:avLst/>
          </a:prstGeom>
          <a:gradFill flip="none" rotWithShape="1">
            <a:gsLst>
              <a:gs pos="11000">
                <a:schemeClr val="bg1"/>
              </a:gs>
              <a:gs pos="29000">
                <a:schemeClr val="bg1">
                  <a:lumMod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8183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5E337B-1A9E-4023-9B72-CA44FE079A06}"/>
              </a:ext>
            </a:extLst>
          </p:cNvPr>
          <p:cNvSpPr txBox="1"/>
          <p:nvPr/>
        </p:nvSpPr>
        <p:spPr>
          <a:xfrm>
            <a:off x="487102" y="1090836"/>
            <a:ext cx="893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지리가중회귀모델</a:t>
            </a:r>
            <a:r>
              <a:rPr lang="en-US" altLang="ko-KR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(GWR, Geographically Weighted Regression)</a:t>
            </a:r>
            <a:endParaRPr lang="ko-KR" altLang="en-US" sz="16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56DE5-BDBB-4333-A98A-C8B0B19E41AB}"/>
              </a:ext>
            </a:extLst>
          </p:cNvPr>
          <p:cNvSpPr txBox="1"/>
          <p:nvPr/>
        </p:nvSpPr>
        <p:spPr>
          <a:xfrm>
            <a:off x="930545" y="1556792"/>
            <a:ext cx="774591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변수들 간의 관계를 추정하는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회귀계수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지역마다 서로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것을 전제로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지역별로 회귀모델을 추정하는 방법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A98D5F-56DE-4C64-B97C-8E89E6EE9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5425">
            <a:off x="8141268" y="5763690"/>
            <a:ext cx="1143409" cy="10084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293CBE-EDEE-4324-B1C0-4AFBBC3217E2}"/>
              </a:ext>
            </a:extLst>
          </p:cNvPr>
          <p:cNvSpPr txBox="1"/>
          <p:nvPr/>
        </p:nvSpPr>
        <p:spPr>
          <a:xfrm>
            <a:off x="7296413" y="5863087"/>
            <a:ext cx="108126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수식은 패스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^^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554D99-BE61-44C3-930D-09B5387F87EF}"/>
              </a:ext>
            </a:extLst>
          </p:cNvPr>
          <p:cNvGrpSpPr/>
          <p:nvPr/>
        </p:nvGrpSpPr>
        <p:grpSpPr>
          <a:xfrm>
            <a:off x="971600" y="2852936"/>
            <a:ext cx="7272808" cy="1800201"/>
            <a:chOff x="611560" y="2204864"/>
            <a:chExt cx="7920880" cy="18002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3ADC739-7DE0-4562-AE76-99F5C035B731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29" name="사각형: 둥근 모서리 41">
                <a:extLst>
                  <a:ext uri="{FF2B5EF4-FFF2-40B4-BE49-F238E27FC236}">
                    <a16:creationId xmlns:a16="http://schemas.microsoft.com/office/drawing/2014/main" id="{9F8ACBA5-3D62-4E51-A506-0D2CDACB1EF6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38E4FCC-B711-42EB-A8F6-01947E7C0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B3DB3F1-9F48-452D-B642-0C77D9F7DE0F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4A3EB5-5BDB-4C36-AD17-1298B656B240}"/>
                  </a:ext>
                </a:extLst>
              </p:cNvPr>
              <p:cNvSpPr txBox="1"/>
              <p:nvPr/>
            </p:nvSpPr>
            <p:spPr>
              <a:xfrm>
                <a:off x="2718044" y="3114610"/>
                <a:ext cx="3779921" cy="5198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b="0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b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4A3EB5-5BDB-4C36-AD17-1298B656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044" y="3114610"/>
                <a:ext cx="3779921" cy="519822"/>
              </a:xfrm>
              <a:prstGeom prst="rect">
                <a:avLst/>
              </a:prstGeom>
              <a:blipFill>
                <a:blip r:embed="rId5"/>
                <a:stretch>
                  <a:fillRect l="-2419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3D3865-0783-4E25-A109-D9EF61F7F885}"/>
                  </a:ext>
                </a:extLst>
              </p:cNvPr>
              <p:cNvSpPr txBox="1"/>
              <p:nvPr/>
            </p:nvSpPr>
            <p:spPr>
              <a:xfrm>
                <a:off x="1521675" y="3867315"/>
                <a:ext cx="617265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𝑋𝑌</m:t>
                      </m:r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3D3865-0783-4E25-A109-D9EF61F7F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675" y="3867315"/>
                <a:ext cx="617265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6764535-2A42-40EE-B0FD-1AAE0D714C07}"/>
              </a:ext>
            </a:extLst>
          </p:cNvPr>
          <p:cNvSpPr txBox="1"/>
          <p:nvPr/>
        </p:nvSpPr>
        <p:spPr>
          <a:xfrm>
            <a:off x="2152110" y="5085184"/>
            <a:ext cx="4839781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추정된 </a:t>
            </a:r>
            <a:r>
              <a:rPr lang="ko-KR" altLang="en-US" sz="2000" dirty="0" err="1">
                <a:solidFill>
                  <a:srgbClr val="912E2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계수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값은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912E2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격자에서만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의미 있음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258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5E337B-1A9E-4023-9B72-CA44FE079A06}"/>
              </a:ext>
            </a:extLst>
          </p:cNvPr>
          <p:cNvSpPr txBox="1"/>
          <p:nvPr/>
        </p:nvSpPr>
        <p:spPr>
          <a:xfrm>
            <a:off x="605718" y="1138424"/>
            <a:ext cx="893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지리가중회귀모델</a:t>
            </a:r>
            <a:r>
              <a:rPr lang="en-US" altLang="ko-KR" sz="1600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(GWR, Geographically Weighted Regression)</a:t>
            </a:r>
            <a:endParaRPr lang="ko-KR" altLang="en-US" sz="1600" spc="3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56DE5-BDBB-4333-A98A-C8B0B19E41AB}"/>
              </a:ext>
            </a:extLst>
          </p:cNvPr>
          <p:cNvSpPr txBox="1"/>
          <p:nvPr/>
        </p:nvSpPr>
        <p:spPr>
          <a:xfrm>
            <a:off x="899592" y="1679999"/>
            <a:ext cx="774591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변수들 간의 관계를 추정하는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회귀계수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지역마다 서로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것을 전제로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지역별로 회귀모델을 추정하는 방법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A98D5F-56DE-4C64-B97C-8E89E6EE9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5425">
            <a:off x="8141268" y="5763690"/>
            <a:ext cx="1143409" cy="10084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293CBE-EDEE-4324-B1C0-4AFBBC3217E2}"/>
              </a:ext>
            </a:extLst>
          </p:cNvPr>
          <p:cNvSpPr txBox="1"/>
          <p:nvPr/>
        </p:nvSpPr>
        <p:spPr>
          <a:xfrm>
            <a:off x="7296413" y="5863087"/>
            <a:ext cx="108126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수식은 패스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^^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3D3865-0783-4E25-A109-D9EF61F7F885}"/>
                  </a:ext>
                </a:extLst>
              </p:cNvPr>
              <p:cNvSpPr txBox="1"/>
              <p:nvPr/>
            </p:nvSpPr>
            <p:spPr>
              <a:xfrm>
                <a:off x="1408288" y="4065842"/>
                <a:ext cx="617265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𝑋𝑌</m:t>
                      </m:r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3D3865-0783-4E25-A109-D9EF61F7F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88" y="4065842"/>
                <a:ext cx="617265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6764535-2A42-40EE-B0FD-1AAE0D714C07}"/>
              </a:ext>
            </a:extLst>
          </p:cNvPr>
          <p:cNvSpPr txBox="1"/>
          <p:nvPr/>
        </p:nvSpPr>
        <p:spPr>
          <a:xfrm>
            <a:off x="2085956" y="5387385"/>
            <a:ext cx="4839781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추정된 </a:t>
            </a:r>
            <a:r>
              <a:rPr lang="ko-KR" altLang="en-US" sz="2000" dirty="0" err="1">
                <a:solidFill>
                  <a:srgbClr val="912E2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계수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값은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912E2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격자에서만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의미 있음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8682A3-1AF2-4B4B-A6BB-1295962804F1}"/>
              </a:ext>
            </a:extLst>
          </p:cNvPr>
          <p:cNvSpPr/>
          <p:nvPr/>
        </p:nvSpPr>
        <p:spPr>
          <a:xfrm>
            <a:off x="-1" y="-8072"/>
            <a:ext cx="9144929" cy="299705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CE76FB-3D39-4906-800A-9A629E639909}"/>
              </a:ext>
            </a:extLst>
          </p:cNvPr>
          <p:cNvSpPr/>
          <p:nvPr/>
        </p:nvSpPr>
        <p:spPr>
          <a:xfrm>
            <a:off x="-1319" y="4914147"/>
            <a:ext cx="9144929" cy="19438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12CCC5A-A69F-444A-AC33-4F41CC6651E7}"/>
              </a:ext>
            </a:extLst>
          </p:cNvPr>
          <p:cNvSpPr/>
          <p:nvPr/>
        </p:nvSpPr>
        <p:spPr>
          <a:xfrm>
            <a:off x="2563429" y="3500377"/>
            <a:ext cx="496403" cy="363824"/>
          </a:xfrm>
          <a:prstGeom prst="ellipse">
            <a:avLst/>
          </a:prstGeom>
          <a:solidFill>
            <a:srgbClr val="FFC1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4A3EB5-5BDB-4C36-AD17-1298B656B240}"/>
                  </a:ext>
                </a:extLst>
              </p:cNvPr>
              <p:cNvSpPr txBox="1"/>
              <p:nvPr/>
            </p:nvSpPr>
            <p:spPr>
              <a:xfrm>
                <a:off x="2649717" y="3313137"/>
                <a:ext cx="3779921" cy="5198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b="0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b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4A3EB5-5BDB-4C36-AD17-1298B656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17" y="3313137"/>
                <a:ext cx="3779921" cy="519822"/>
              </a:xfrm>
              <a:prstGeom prst="rect">
                <a:avLst/>
              </a:prstGeom>
              <a:blipFill>
                <a:blip r:embed="rId6"/>
                <a:stretch>
                  <a:fillRect l="-2419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B88A70F-4633-41EF-8E8C-67D493BF0465}"/>
              </a:ext>
            </a:extLst>
          </p:cNvPr>
          <p:cNvSpPr txBox="1"/>
          <p:nvPr/>
        </p:nvSpPr>
        <p:spPr>
          <a:xfrm>
            <a:off x="547485" y="776381"/>
            <a:ext cx="792982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-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공간의 특성을 반영하고 있는 변수가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얼마나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민감하게 변하는지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보여주는 지표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-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8EACB6-FAE1-45F3-B0DD-ADF18C031445}"/>
                  </a:ext>
                </a:extLst>
              </p:cNvPr>
              <p:cNvSpPr txBox="1"/>
              <p:nvPr/>
            </p:nvSpPr>
            <p:spPr>
              <a:xfrm>
                <a:off x="556430" y="1764785"/>
                <a:ext cx="8031140" cy="466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나눔스퀘어" panose="020B0600000101010101" pitchFamily="50" charset="-127"/>
                  <a:buChar char="-"/>
                </a:pP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각 위치좌표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별로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하나씩의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가지며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W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</a:t>
                </a:r>
                <a:r>
                  <a:rPr lang="ko-KR" altLang="en-US" dirty="0">
                    <a:solidFill>
                      <a:srgbClr val="912E2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인근 관측치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로부터 도출됨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8EACB6-FAE1-45F3-B0DD-ADF18C03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30" y="1764785"/>
                <a:ext cx="8031140" cy="466474"/>
              </a:xfrm>
              <a:prstGeom prst="rect">
                <a:avLst/>
              </a:prstGeom>
              <a:blipFill>
                <a:blip r:embed="rId7"/>
                <a:stretch>
                  <a:fillRect l="-455"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0C7A088-FE8C-4697-B81E-6211CC5A59DE}"/>
              </a:ext>
            </a:extLst>
          </p:cNvPr>
          <p:cNvSpPr txBox="1"/>
          <p:nvPr/>
        </p:nvSpPr>
        <p:spPr>
          <a:xfrm>
            <a:off x="5912981" y="2660042"/>
            <a:ext cx="2674589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953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sz="1400" dirty="0">
                <a:solidFill>
                  <a:srgbClr val="953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주의 </a:t>
            </a:r>
            <a:r>
              <a:rPr lang="en-US" altLang="ko-KR" sz="1400" dirty="0">
                <a:solidFill>
                  <a:srgbClr val="953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W </a:t>
            </a:r>
            <a:r>
              <a:rPr lang="ko-KR" altLang="en-US" sz="1400" dirty="0">
                <a:solidFill>
                  <a:srgbClr val="953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공간가중행렬 아님</a:t>
            </a:r>
            <a:r>
              <a:rPr lang="en-US" altLang="ko-KR" sz="1400" dirty="0">
                <a:solidFill>
                  <a:srgbClr val="953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!!!</a:t>
            </a:r>
            <a:r>
              <a:rPr lang="ko-KR" altLang="en-US" sz="1400" dirty="0">
                <a:solidFill>
                  <a:srgbClr val="953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rgbClr val="9537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9E27DF-A790-4B54-AD5D-6BD979914A58}"/>
              </a:ext>
            </a:extLst>
          </p:cNvPr>
          <p:cNvGrpSpPr/>
          <p:nvPr/>
        </p:nvGrpSpPr>
        <p:grpSpPr>
          <a:xfrm>
            <a:off x="899593" y="3051463"/>
            <a:ext cx="7272808" cy="1800201"/>
            <a:chOff x="611560" y="2204864"/>
            <a:chExt cx="7920880" cy="180020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FDA57E6-C541-4FF1-A0FD-8EB7751A306C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36" name="사각형: 둥근 모서리 41">
                <a:extLst>
                  <a:ext uri="{FF2B5EF4-FFF2-40B4-BE49-F238E27FC236}">
                    <a16:creationId xmlns:a16="http://schemas.microsoft.com/office/drawing/2014/main" id="{F1394B8F-6505-4921-90EA-0104D4FFCCFD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2D81567-F607-4E21-8BDE-CB57E9EB0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89DEC4F-6134-4587-91AE-39B3288EFDEC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47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3B46D0AB-A4B6-43F9-B9B7-2D364F9B330E}"/>
              </a:ext>
            </a:extLst>
          </p:cNvPr>
          <p:cNvSpPr/>
          <p:nvPr/>
        </p:nvSpPr>
        <p:spPr>
          <a:xfrm>
            <a:off x="888575" y="1099941"/>
            <a:ext cx="1872208" cy="369332"/>
          </a:xfrm>
          <a:prstGeom prst="parallelogram">
            <a:avLst/>
          </a:prstGeom>
          <a:solidFill>
            <a:srgbClr val="FFC1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47139" y="2204864"/>
            <a:ext cx="679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이상치의 영향력을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크게 받지 않는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회귀모형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4ED05C-6BCC-4C28-BCE2-9E35C167F5C2}"/>
              </a:ext>
            </a:extLst>
          </p:cNvPr>
          <p:cNvSpPr txBox="1"/>
          <p:nvPr/>
        </p:nvSpPr>
        <p:spPr>
          <a:xfrm>
            <a:off x="497577" y="1103985"/>
            <a:ext cx="655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로버스트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(Robust)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회귀란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76607" y="1583039"/>
            <a:ext cx="17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건장한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탄탄한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F65203-5598-4B1D-B99A-9C1F0CB5EFAD}"/>
              </a:ext>
            </a:extLst>
          </p:cNvPr>
          <p:cNvSpPr/>
          <p:nvPr/>
        </p:nvSpPr>
        <p:spPr>
          <a:xfrm>
            <a:off x="628649" y="3913402"/>
            <a:ext cx="2392060" cy="19638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F65203-5598-4B1D-B99A-9C1F0CB5EFAD}"/>
              </a:ext>
            </a:extLst>
          </p:cNvPr>
          <p:cNvSpPr/>
          <p:nvPr/>
        </p:nvSpPr>
        <p:spPr>
          <a:xfrm>
            <a:off x="3638066" y="3913403"/>
            <a:ext cx="2265815" cy="19638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F65203-5598-4B1D-B99A-9C1F0CB5EFAD}"/>
              </a:ext>
            </a:extLst>
          </p:cNvPr>
          <p:cNvSpPr/>
          <p:nvPr/>
        </p:nvSpPr>
        <p:spPr>
          <a:xfrm>
            <a:off x="6481045" y="3913402"/>
            <a:ext cx="2265815" cy="19638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DEBBA0-BD37-41AB-928D-A2E4B60B97FA}"/>
              </a:ext>
            </a:extLst>
          </p:cNvPr>
          <p:cNvCxnSpPr/>
          <p:nvPr/>
        </p:nvCxnSpPr>
        <p:spPr>
          <a:xfrm flipH="1">
            <a:off x="888575" y="1469273"/>
            <a:ext cx="144016" cy="298432"/>
          </a:xfrm>
          <a:prstGeom prst="line">
            <a:avLst/>
          </a:prstGeom>
          <a:ln>
            <a:solidFill>
              <a:srgbClr val="FF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C2E86AE-4F83-410D-B790-F6B98A14088A}"/>
              </a:ext>
            </a:extLst>
          </p:cNvPr>
          <p:cNvCxnSpPr/>
          <p:nvPr/>
        </p:nvCxnSpPr>
        <p:spPr>
          <a:xfrm>
            <a:off x="888575" y="1767705"/>
            <a:ext cx="360040" cy="0"/>
          </a:xfrm>
          <a:prstGeom prst="straightConnector1">
            <a:avLst/>
          </a:prstGeom>
          <a:ln>
            <a:solidFill>
              <a:srgbClr val="FFC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2AD2C0-339E-430E-B774-835525BABD23}"/>
              </a:ext>
            </a:extLst>
          </p:cNvPr>
          <p:cNvSpPr txBox="1"/>
          <p:nvPr/>
        </p:nvSpPr>
        <p:spPr>
          <a:xfrm>
            <a:off x="497577" y="3253891"/>
            <a:ext cx="655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로버스트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(Robust)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 종류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316DDF-9326-4DAD-987F-F91CD07C80D7}"/>
              </a:ext>
            </a:extLst>
          </p:cNvPr>
          <p:cNvSpPr txBox="1"/>
          <p:nvPr/>
        </p:nvSpPr>
        <p:spPr>
          <a:xfrm>
            <a:off x="623769" y="4725988"/>
            <a:ext cx="239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Median Regression</a:t>
            </a:r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84FA2-83B2-46EB-9309-40928D05E658}"/>
              </a:ext>
            </a:extLst>
          </p:cNvPr>
          <p:cNvSpPr txBox="1"/>
          <p:nvPr/>
        </p:nvSpPr>
        <p:spPr>
          <a:xfrm>
            <a:off x="3574943" y="4587489"/>
            <a:ext cx="2392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Huber’s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M-estimation</a:t>
            </a:r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1290AC-D2DA-47A1-A7BB-8DF9783D6C2C}"/>
              </a:ext>
            </a:extLst>
          </p:cNvPr>
          <p:cNvSpPr txBox="1"/>
          <p:nvPr/>
        </p:nvSpPr>
        <p:spPr>
          <a:xfrm>
            <a:off x="6417922" y="4587489"/>
            <a:ext cx="2392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Least Trimmed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Square</a:t>
            </a:r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69C9E9-3A27-4B3F-BEAC-EE70FF256023}"/>
              </a:ext>
            </a:extLst>
          </p:cNvPr>
          <p:cNvSpPr/>
          <p:nvPr/>
        </p:nvSpPr>
        <p:spPr>
          <a:xfrm>
            <a:off x="631089" y="3913402"/>
            <a:ext cx="2392060" cy="19638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BC2DB4-4DFA-4D6A-ACE0-CE6286B0376C}"/>
              </a:ext>
            </a:extLst>
          </p:cNvPr>
          <p:cNvSpPr txBox="1"/>
          <p:nvPr/>
        </p:nvSpPr>
        <p:spPr>
          <a:xfrm>
            <a:off x="631089" y="4725988"/>
            <a:ext cx="239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Median Regression</a:t>
            </a:r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942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2E92115-FDF3-4A2C-B3CF-07F8E2A8679B}"/>
              </a:ext>
            </a:extLst>
          </p:cNvPr>
          <p:cNvSpPr txBox="1"/>
          <p:nvPr/>
        </p:nvSpPr>
        <p:spPr>
          <a:xfrm>
            <a:off x="1303621" y="2132856"/>
            <a:ext cx="21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Exponential</a:t>
            </a:r>
            <a:r>
              <a:rPr lang="ko-KR" altLang="en-US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가중치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BBA3E7-C4ED-422B-A19B-9132C9878BB1}"/>
                  </a:ext>
                </a:extLst>
              </p:cNvPr>
              <p:cNvSpPr txBox="1"/>
              <p:nvPr/>
            </p:nvSpPr>
            <p:spPr>
              <a:xfrm>
                <a:off x="1506837" y="2945621"/>
                <a:ext cx="1994392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BBA3E7-C4ED-422B-A19B-9132C9878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37" y="2945621"/>
                <a:ext cx="1994392" cy="335413"/>
              </a:xfrm>
              <a:prstGeom prst="rect">
                <a:avLst/>
              </a:prstGeom>
              <a:blipFill>
                <a:blip r:embed="rId3"/>
                <a:stretch>
                  <a:fillRect l="-1529" r="-3058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F563C3-F7D8-4C7C-A76A-EDD8BE0D7B63}"/>
                  </a:ext>
                </a:extLst>
              </p:cNvPr>
              <p:cNvSpPr txBox="1"/>
              <p:nvPr/>
            </p:nvSpPr>
            <p:spPr>
              <a:xfrm>
                <a:off x="4568159" y="2751518"/>
                <a:ext cx="338437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지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역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에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서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부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터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다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른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지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역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까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지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의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거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리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,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대역폭</m:t>
                      </m:r>
                    </m:oMath>
                  </m:oMathPara>
                </a14:m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F563C3-F7D8-4C7C-A76A-EDD8BE0D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159" y="2751518"/>
                <a:ext cx="3384376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8A8DCD92-0A43-485C-89CD-C996CBE0F182}"/>
              </a:ext>
            </a:extLst>
          </p:cNvPr>
          <p:cNvGrpSpPr/>
          <p:nvPr/>
        </p:nvGrpSpPr>
        <p:grpSpPr>
          <a:xfrm>
            <a:off x="1043608" y="2502188"/>
            <a:ext cx="7358182" cy="1243841"/>
            <a:chOff x="611560" y="2204864"/>
            <a:chExt cx="7920880" cy="18002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2FA714E-3512-453A-8357-BDDA10884155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34" name="사각형: 둥근 모서리 41">
                <a:extLst>
                  <a:ext uri="{FF2B5EF4-FFF2-40B4-BE49-F238E27FC236}">
                    <a16:creationId xmlns:a16="http://schemas.microsoft.com/office/drawing/2014/main" id="{694C2B06-AF60-4F68-8D17-FD82DDCCA5A3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40E7B8E8-8E60-486F-AC29-6FA88FF84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364C49A-0C2A-4636-B1A7-B173C4E01D88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AF746E1-236A-44B1-AFA8-441135DA0B55}"/>
              </a:ext>
            </a:extLst>
          </p:cNvPr>
          <p:cNvSpPr txBox="1"/>
          <p:nvPr/>
        </p:nvSpPr>
        <p:spPr>
          <a:xfrm>
            <a:off x="1075149" y="4149080"/>
            <a:ext cx="706852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대역폭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값과 거리에 대한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값은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비례</a:t>
            </a:r>
            <a:endParaRPr lang="en-US" altLang="ko-KR" dirty="0">
              <a:solidFill>
                <a:srgbClr val="912E2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E79D8C-6CA9-4E4A-BA66-6CB8C6E8226D}"/>
              </a:ext>
            </a:extLst>
          </p:cNvPr>
          <p:cNvSpPr txBox="1"/>
          <p:nvPr/>
        </p:nvSpPr>
        <p:spPr>
          <a:xfrm>
            <a:off x="1075149" y="4798250"/>
            <a:ext cx="706852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대역폭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선택의 영향을 가장 많이 받음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7E7497-51C1-4469-BC00-2A51191BE16B}"/>
              </a:ext>
            </a:extLst>
          </p:cNvPr>
          <p:cNvSpPr txBox="1"/>
          <p:nvPr/>
        </p:nvSpPr>
        <p:spPr>
          <a:xfrm>
            <a:off x="1003509" y="1556792"/>
            <a:ext cx="724089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만드는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0A057F-9A48-44A7-92E5-A6695F511E66}"/>
              </a:ext>
            </a:extLst>
          </p:cNvPr>
          <p:cNvSpPr txBox="1"/>
          <p:nvPr/>
        </p:nvSpPr>
        <p:spPr>
          <a:xfrm>
            <a:off x="480244" y="1099344"/>
            <a:ext cx="893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지리가중회귀모델</a:t>
            </a:r>
            <a:r>
              <a:rPr lang="en-US" altLang="ko-KR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(GWR, Geographically Weighted Regression)</a:t>
            </a:r>
            <a:endParaRPr lang="ko-KR" altLang="en-US" sz="16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B25A8-661B-4B84-95E1-0DFCD1C9E5E8}"/>
              </a:ext>
            </a:extLst>
          </p:cNvPr>
          <p:cNvSpPr txBox="1"/>
          <p:nvPr/>
        </p:nvSpPr>
        <p:spPr>
          <a:xfrm>
            <a:off x="2111983" y="5527849"/>
            <a:ext cx="706852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대역폭은 </a:t>
            </a:r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튜닝할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sp>
        <p:nvSpPr>
          <p:cNvPr id="17" name="화살표: 오른쪽 41">
            <a:extLst>
              <a:ext uri="{FF2B5EF4-FFF2-40B4-BE49-F238E27FC236}">
                <a16:creationId xmlns:a16="http://schemas.microsoft.com/office/drawing/2014/main" id="{34BBAA9D-D248-4600-A1EC-54C685189F19}"/>
              </a:ext>
            </a:extLst>
          </p:cNvPr>
          <p:cNvSpPr/>
          <p:nvPr/>
        </p:nvSpPr>
        <p:spPr>
          <a:xfrm>
            <a:off x="1187624" y="5467204"/>
            <a:ext cx="792088" cy="629072"/>
          </a:xfrm>
          <a:prstGeom prst="rightArrow">
            <a:avLst/>
          </a:prstGeom>
          <a:gradFill flip="none" rotWithShape="1">
            <a:gsLst>
              <a:gs pos="11000">
                <a:schemeClr val="bg1"/>
              </a:gs>
              <a:gs pos="29000">
                <a:schemeClr val="bg1">
                  <a:lumMod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362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BB946BC-BD46-47FE-8010-1E00F4E7819D}"/>
              </a:ext>
            </a:extLst>
          </p:cNvPr>
          <p:cNvSpPr txBox="1"/>
          <p:nvPr/>
        </p:nvSpPr>
        <p:spPr>
          <a:xfrm>
            <a:off x="1162354" y="2201272"/>
            <a:ext cx="21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Tricube</a:t>
            </a:r>
            <a:r>
              <a:rPr lang="ko-KR" altLang="en-US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가중치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93891D-1729-4BF5-AE70-B33F6569E3EC}"/>
                  </a:ext>
                </a:extLst>
              </p:cNvPr>
              <p:cNvSpPr txBox="1"/>
              <p:nvPr/>
            </p:nvSpPr>
            <p:spPr>
              <a:xfrm>
                <a:off x="1304752" y="2799429"/>
                <a:ext cx="3960440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𝑤h𝑒𝑟𝑒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93891D-1729-4BF5-AE70-B33F6569E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752" y="2799429"/>
                <a:ext cx="3960440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504392-42D6-4E88-B1AD-6C7B19E9E6CE}"/>
              </a:ext>
            </a:extLst>
          </p:cNvPr>
          <p:cNvGrpSpPr/>
          <p:nvPr/>
        </p:nvGrpSpPr>
        <p:grpSpPr>
          <a:xfrm>
            <a:off x="1010910" y="2573491"/>
            <a:ext cx="7430191" cy="1102887"/>
            <a:chOff x="611560" y="2204864"/>
            <a:chExt cx="7920880" cy="18002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8304FD7-8244-42B2-AA30-698DB6052E2E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20" name="사각형: 둥근 모서리 41">
                <a:extLst>
                  <a:ext uri="{FF2B5EF4-FFF2-40B4-BE49-F238E27FC236}">
                    <a16:creationId xmlns:a16="http://schemas.microsoft.com/office/drawing/2014/main" id="{9F6A5E22-A8BB-4A2B-ADD1-624FB389E7DA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A7AD8A8-A621-4469-8ED4-C01937A548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608F950-F569-4395-AF1C-6AEAD6868FB8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6EB0BB-C430-4AD2-8B58-C98548CADB34}"/>
                  </a:ext>
                </a:extLst>
              </p:cNvPr>
              <p:cNvSpPr txBox="1"/>
              <p:nvPr/>
            </p:nvSpPr>
            <p:spPr>
              <a:xfrm>
                <a:off x="4792747" y="2798759"/>
                <a:ext cx="4689163" cy="707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지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역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𝑖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로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부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터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𝑞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개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만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큼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인접한 지역까지의 거리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6EB0BB-C430-4AD2-8B58-C98548CA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47" y="2798759"/>
                <a:ext cx="4689163" cy="707566"/>
              </a:xfrm>
              <a:prstGeom prst="rect">
                <a:avLst/>
              </a:prstGeom>
              <a:blipFill>
                <a:blip r:embed="rId4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CE48D88-DAF3-42DB-863D-CC560238EAE4}"/>
              </a:ext>
            </a:extLst>
          </p:cNvPr>
          <p:cNvSpPr txBox="1"/>
          <p:nvPr/>
        </p:nvSpPr>
        <p:spPr>
          <a:xfrm>
            <a:off x="1145674" y="3726487"/>
            <a:ext cx="823903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거리에 대한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가중치값은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개만큼 인접한 지역까지의 거리에 의해 결정되도록 구성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C510B5-F60F-4BF9-B8B7-B3E638D3EA38}"/>
              </a:ext>
            </a:extLst>
          </p:cNvPr>
          <p:cNvSpPr txBox="1"/>
          <p:nvPr/>
        </p:nvSpPr>
        <p:spPr>
          <a:xfrm>
            <a:off x="1087972" y="4692268"/>
            <a:ext cx="21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Gaussian </a:t>
            </a:r>
            <a:r>
              <a:rPr lang="ko-KR" altLang="en-US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D2B6F3-A624-43B4-961D-7A5A9D0ABF5C}"/>
                  </a:ext>
                </a:extLst>
              </p:cNvPr>
              <p:cNvSpPr txBox="1"/>
              <p:nvPr/>
            </p:nvSpPr>
            <p:spPr>
              <a:xfrm>
                <a:off x="1772217" y="5332049"/>
                <a:ext cx="1593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𝜎𝜃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D2B6F3-A624-43B4-961D-7A5A9D0AB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217" y="5332049"/>
                <a:ext cx="1593834" cy="276999"/>
              </a:xfrm>
              <a:prstGeom prst="rect">
                <a:avLst/>
              </a:prstGeom>
              <a:blipFill>
                <a:blip r:embed="rId5"/>
                <a:stretch>
                  <a:fillRect l="-2299" r="-4215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57A33349-C202-4B20-87DB-29C054B73CC3}"/>
              </a:ext>
            </a:extLst>
          </p:cNvPr>
          <p:cNvGrpSpPr/>
          <p:nvPr/>
        </p:nvGrpSpPr>
        <p:grpSpPr>
          <a:xfrm>
            <a:off x="1007946" y="5039234"/>
            <a:ext cx="7433155" cy="866293"/>
            <a:chOff x="611560" y="2204864"/>
            <a:chExt cx="7920880" cy="1800200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A4E58B-6519-4F4A-A65B-284E6A47A7BF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79ABD9F-138F-495E-BD71-CDE593E308DB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B7D7E7BC-4570-4C9C-9EE4-F21D1651C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1716D9A-EA65-42F3-8EC2-D12F0F388CE5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D12B50-A181-4F01-ACF9-3DD6BDE23A02}"/>
              </a:ext>
            </a:extLst>
          </p:cNvPr>
          <p:cNvSpPr txBox="1"/>
          <p:nvPr/>
        </p:nvSpPr>
        <p:spPr>
          <a:xfrm>
            <a:off x="474402" y="1099344"/>
            <a:ext cx="893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지리가중회귀모델</a:t>
            </a:r>
            <a:r>
              <a:rPr lang="en-US" altLang="ko-KR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(GWR, Geographically Weighted Regression)</a:t>
            </a:r>
            <a:endParaRPr lang="ko-KR" altLang="en-US" sz="16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928B60-AFD6-4785-90CB-0EE62135FAE4}"/>
                  </a:ext>
                </a:extLst>
              </p:cNvPr>
              <p:cNvSpPr txBox="1"/>
              <p:nvPr/>
            </p:nvSpPr>
            <p:spPr>
              <a:xfrm>
                <a:off x="5265192" y="5378188"/>
                <a:ext cx="2216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표준정규분포함수의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pdf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928B60-AFD6-4785-90CB-0EE62135F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192" y="5378188"/>
                <a:ext cx="2216697" cy="215444"/>
              </a:xfrm>
              <a:prstGeom prst="rect">
                <a:avLst/>
              </a:prstGeom>
              <a:blipFill>
                <a:blip r:embed="rId6"/>
                <a:stretch>
                  <a:fillRect l="-3857" t="-25000" r="-4132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1BD813C-5BD6-44D8-9A7B-94EFB3AC286E}"/>
              </a:ext>
            </a:extLst>
          </p:cNvPr>
          <p:cNvSpPr txBox="1"/>
          <p:nvPr/>
        </p:nvSpPr>
        <p:spPr>
          <a:xfrm>
            <a:off x="1003509" y="1556792"/>
            <a:ext cx="724089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만드는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61681D-92D1-4317-A134-6E26CB413496}"/>
              </a:ext>
            </a:extLst>
          </p:cNvPr>
          <p:cNvSpPr/>
          <p:nvPr/>
        </p:nvSpPr>
        <p:spPr>
          <a:xfrm>
            <a:off x="0" y="0"/>
            <a:ext cx="9185168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5BA09E3C-8847-480E-B9B9-6D271F8866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0772" y="467276"/>
            <a:ext cx="675549" cy="6755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BD98A20-B97F-440D-A9D2-F425034EDBDD}"/>
              </a:ext>
            </a:extLst>
          </p:cNvPr>
          <p:cNvSpPr txBox="1"/>
          <p:nvPr/>
        </p:nvSpPr>
        <p:spPr>
          <a:xfrm>
            <a:off x="2199070" y="449181"/>
            <a:ext cx="777353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지리가중회귀모델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(GWR)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사용시 주의사항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BF1025B-FD31-4203-8438-4739E4A5FB5A}"/>
              </a:ext>
            </a:extLst>
          </p:cNvPr>
          <p:cNvSpPr/>
          <p:nvPr/>
        </p:nvSpPr>
        <p:spPr>
          <a:xfrm>
            <a:off x="933130" y="3761325"/>
            <a:ext cx="859059" cy="509627"/>
          </a:xfrm>
          <a:prstGeom prst="rightArrow">
            <a:avLst/>
          </a:prstGeom>
          <a:gradFill flip="none" rotWithShape="1">
            <a:gsLst>
              <a:gs pos="57000">
                <a:srgbClr val="FFC100"/>
              </a:gs>
              <a:gs pos="100000">
                <a:srgbClr val="FFC100"/>
              </a:gs>
              <a:gs pos="8000">
                <a:srgbClr val="191919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9A8A8E-B67B-497E-AF36-7D458FA57236}"/>
              </a:ext>
            </a:extLst>
          </p:cNvPr>
          <p:cNvSpPr txBox="1"/>
          <p:nvPr/>
        </p:nvSpPr>
        <p:spPr>
          <a:xfrm>
            <a:off x="731481" y="1693918"/>
            <a:ext cx="738686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공간적 이질성이 있을 때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GWR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사용하지만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공간적 이질성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판단하는 정확한 방법이 없다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25D766-6D7E-4ECC-86AD-1610E527569B}"/>
              </a:ext>
            </a:extLst>
          </p:cNvPr>
          <p:cNvSpPr txBox="1"/>
          <p:nvPr/>
        </p:nvSpPr>
        <p:spPr>
          <a:xfrm>
            <a:off x="1918277" y="3537499"/>
            <a:ext cx="627508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GWR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사용했을 때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별로 같은 변수에 대한 </a:t>
            </a:r>
            <a:r>
              <a:rPr lang="ko-KR" altLang="en-US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회귀계수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차이가 크다면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공간적 이질성을 고려해볼 수 있다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FC0ED-25AF-4135-913F-6C3317C254C9}"/>
              </a:ext>
            </a:extLst>
          </p:cNvPr>
          <p:cNvSpPr txBox="1"/>
          <p:nvPr/>
        </p:nvSpPr>
        <p:spPr>
          <a:xfrm>
            <a:off x="1918277" y="5011711"/>
            <a:ext cx="627508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GWR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 후에는 반드시 </a:t>
            </a:r>
            <a:r>
              <a:rPr lang="en-US" altLang="ko-KR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</a:t>
            </a:r>
            <a:r>
              <a:rPr lang="ko-KR" altLang="en-US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검정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이용해 대안모형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(GWR)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기준모형을 </a:t>
            </a:r>
            <a:r>
              <a:rPr lang="ko-KR" altLang="en-US" sz="2000" dirty="0">
                <a:solidFill>
                  <a:srgbClr val="FFC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했는지 점검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C98C406-BCA8-42C0-8CAD-C823AF3E39E3}"/>
              </a:ext>
            </a:extLst>
          </p:cNvPr>
          <p:cNvSpPr/>
          <p:nvPr/>
        </p:nvSpPr>
        <p:spPr>
          <a:xfrm>
            <a:off x="875298" y="5264266"/>
            <a:ext cx="859059" cy="509627"/>
          </a:xfrm>
          <a:prstGeom prst="rightArrow">
            <a:avLst/>
          </a:prstGeom>
          <a:gradFill flip="none" rotWithShape="1">
            <a:gsLst>
              <a:gs pos="57000">
                <a:srgbClr val="FFC100"/>
              </a:gs>
              <a:gs pos="100000">
                <a:srgbClr val="FFC100"/>
              </a:gs>
              <a:gs pos="8000">
                <a:srgbClr val="191919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3269C41-5A40-46D4-AE53-49FD6022A39E}"/>
              </a:ext>
            </a:extLst>
          </p:cNvPr>
          <p:cNvSpPr/>
          <p:nvPr/>
        </p:nvSpPr>
        <p:spPr>
          <a:xfrm>
            <a:off x="708265" y="1406312"/>
            <a:ext cx="7669411" cy="1671874"/>
          </a:xfrm>
          <a:prstGeom prst="roundRect">
            <a:avLst/>
          </a:prstGeom>
          <a:noFill/>
          <a:ln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840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63907" y="1916832"/>
            <a:ext cx="3997972" cy="3986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63907" y="1533549"/>
            <a:ext cx="3998544" cy="4571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2420888"/>
            <a:ext cx="4392488" cy="2738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000" b="1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endParaRPr lang="en-US" altLang="ko-KR" sz="30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0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변수선택법</a:t>
            </a:r>
            <a:endParaRPr lang="en-US" altLang="ko-KR" sz="30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0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축소 추정</a:t>
            </a:r>
            <a:endParaRPr lang="en-US" altLang="ko-KR" sz="30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4987" y="260648"/>
            <a:ext cx="3456384" cy="126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4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44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예고</a:t>
            </a:r>
          </a:p>
        </p:txBody>
      </p:sp>
    </p:spTree>
    <p:extLst>
      <p:ext uri="{BB962C8B-B14F-4D97-AF65-F5344CB8AC3E}">
        <p14:creationId xmlns:p14="http://schemas.microsoft.com/office/powerpoint/2010/main" val="2433351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83768" y="2551180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83768" y="3847324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84577" y="2353230"/>
            <a:ext cx="4392488" cy="126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4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1628800"/>
            <a:ext cx="786418" cy="674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46203" y="2239014"/>
            <a:ext cx="439983" cy="3578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79713" y="2559119"/>
            <a:ext cx="504056" cy="4399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72277" y="3847324"/>
            <a:ext cx="504056" cy="4399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76333" y="3617487"/>
            <a:ext cx="333591" cy="3064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9668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756" y="2871790"/>
            <a:ext cx="4392488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부록</a:t>
            </a:r>
            <a:endParaRPr lang="en-US" altLang="ko-KR" sz="32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952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sz="7200" b="1" spc="300" dirty="0">
              <a:solidFill>
                <a:srgbClr val="28517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732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F648311-CA51-4211-B08E-F9C8DBB413DB}"/>
              </a:ext>
            </a:extLst>
          </p:cNvPr>
          <p:cNvSpPr txBox="1"/>
          <p:nvPr/>
        </p:nvSpPr>
        <p:spPr>
          <a:xfrm>
            <a:off x="484960" y="1105977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22">
            <a:extLst>
              <a:ext uri="{FF2B5EF4-FFF2-40B4-BE49-F238E27FC236}">
                <a16:creationId xmlns:a16="http://schemas.microsoft.com/office/drawing/2014/main" id="{1F588A35-6D7B-426F-965B-D988FC7433D2}"/>
              </a:ext>
            </a:extLst>
          </p:cNvPr>
          <p:cNvSpPr/>
          <p:nvPr/>
        </p:nvSpPr>
        <p:spPr>
          <a:xfrm>
            <a:off x="1026158" y="1930138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E88A78-13B6-4D04-8A25-41CF07BD2BB2}"/>
                  </a:ext>
                </a:extLst>
              </p:cNvPr>
              <p:cNvSpPr txBox="1"/>
              <p:nvPr/>
            </p:nvSpPr>
            <p:spPr>
              <a:xfrm>
                <a:off x="1197608" y="2094522"/>
                <a:ext cx="6939526" cy="881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등분산성을 지님</a:t>
                </a:r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등분산성을 지니지 않음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E88A78-13B6-4D04-8A25-41CF07BD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608" y="2094522"/>
                <a:ext cx="6939526" cy="88197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3628E346-E0AF-4A46-B80D-107C0E3E2D69}"/>
              </a:ext>
            </a:extLst>
          </p:cNvPr>
          <p:cNvSpPr/>
          <p:nvPr/>
        </p:nvSpPr>
        <p:spPr>
          <a:xfrm>
            <a:off x="1102324" y="16781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7897E-46E1-4A8F-804C-88EB7F471A06}"/>
              </a:ext>
            </a:extLst>
          </p:cNvPr>
          <p:cNvSpPr txBox="1"/>
          <p:nvPr/>
        </p:nvSpPr>
        <p:spPr>
          <a:xfrm>
            <a:off x="1120883" y="1649957"/>
            <a:ext cx="798716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3D17F-F024-42C3-B997-36DD265F8EE2}"/>
              </a:ext>
            </a:extLst>
          </p:cNvPr>
          <p:cNvSpPr txBox="1"/>
          <p:nvPr/>
        </p:nvSpPr>
        <p:spPr>
          <a:xfrm>
            <a:off x="1331640" y="4121750"/>
            <a:ext cx="7110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 BP test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의 일반화된 버전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표준화되지 않은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BP test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와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유사하지만 완전히 </a:t>
            </a:r>
            <a:r>
              <a:rPr lang="ko-KR" altLang="en-US" dirty="0">
                <a:solidFill>
                  <a:srgbClr val="912E2C"/>
                </a:solidFill>
                <a:latin typeface="나눔스퀘어" pitchFamily="50" charset="-127"/>
                <a:ea typeface="나눔스퀘어" pitchFamily="50" charset="-127"/>
              </a:rPr>
              <a:t>동일하지 않음</a:t>
            </a:r>
            <a:endParaRPr lang="en-US" altLang="ko-KR" dirty="0">
              <a:solidFill>
                <a:srgbClr val="912E2C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02E81-5DF6-4EA0-8CEC-142AC3EDB686}"/>
              </a:ext>
            </a:extLst>
          </p:cNvPr>
          <p:cNvSpPr txBox="1"/>
          <p:nvPr/>
        </p:nvSpPr>
        <p:spPr>
          <a:xfrm>
            <a:off x="971600" y="3501008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NCV(Non-Constant Variance) score test: 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score test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 기반으로 추정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413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22">
            <a:extLst>
              <a:ext uri="{FF2B5EF4-FFF2-40B4-BE49-F238E27FC236}">
                <a16:creationId xmlns:a16="http://schemas.microsoft.com/office/drawing/2014/main" id="{34490B85-FE3B-4DA0-A809-41816A2AA00A}"/>
              </a:ext>
            </a:extLst>
          </p:cNvPr>
          <p:cNvSpPr/>
          <p:nvPr/>
        </p:nvSpPr>
        <p:spPr>
          <a:xfrm>
            <a:off x="2987824" y="4767937"/>
            <a:ext cx="3168351" cy="8787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8B9ED-BD39-4654-BCCB-BFE16B8B92D6}"/>
              </a:ext>
            </a:extLst>
          </p:cNvPr>
          <p:cNvSpPr txBox="1"/>
          <p:nvPr/>
        </p:nvSpPr>
        <p:spPr>
          <a:xfrm>
            <a:off x="3033831" y="4809586"/>
            <a:ext cx="307633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분산을 우리가 알기 어렵기 때문에 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가중치는 경험적으로 </a:t>
            </a:r>
            <a:r>
              <a:rPr lang="ko-KR" altLang="en-US" sz="1600" dirty="0" err="1">
                <a:latin typeface="나눔스퀘어" pitchFamily="50" charset="-127"/>
                <a:ea typeface="나눔스퀘어" pitchFamily="50" charset="-127"/>
              </a:rPr>
              <a:t>선정해야함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30C77-8300-430A-90F6-C693603E3063}"/>
              </a:ext>
            </a:extLst>
          </p:cNvPr>
          <p:cNvSpPr txBox="1"/>
          <p:nvPr/>
        </p:nvSpPr>
        <p:spPr>
          <a:xfrm>
            <a:off x="926192" y="1530622"/>
            <a:ext cx="77932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데이터마다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가중치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주어 등분산을 만족하게 하는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일반화된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최소제곱법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9344E-2D8E-44EE-BF84-0E39C077EC39}"/>
              </a:ext>
            </a:extLst>
          </p:cNvPr>
          <p:cNvSpPr txBox="1"/>
          <p:nvPr/>
        </p:nvSpPr>
        <p:spPr>
          <a:xfrm>
            <a:off x="1835696" y="2348880"/>
            <a:ext cx="685718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분산이 커 신뢰도가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낮은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부분의 관측치에는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가중치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223DA-8F5C-4B15-8DA4-DBE9888AD1AE}"/>
              </a:ext>
            </a:extLst>
          </p:cNvPr>
          <p:cNvSpPr txBox="1"/>
          <p:nvPr/>
        </p:nvSpPr>
        <p:spPr>
          <a:xfrm>
            <a:off x="1835696" y="3017429"/>
            <a:ext cx="685718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분산이 작아 신뢰도가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높은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부분의 관측치에는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가중치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DEEFD-4ECE-4D13-B9E3-E25C249A4FB5}"/>
              </a:ext>
            </a:extLst>
          </p:cNvPr>
          <p:cNvSpPr txBox="1"/>
          <p:nvPr/>
        </p:nvSpPr>
        <p:spPr>
          <a:xfrm>
            <a:off x="2155372" y="5767705"/>
            <a:ext cx="4833256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WLS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구한 </a:t>
            </a:r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추정량은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BLUE!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9952F-B1DF-496F-AFAA-C2F62B3108A0}"/>
              </a:ext>
            </a:extLst>
          </p:cNvPr>
          <p:cNvSpPr txBox="1"/>
          <p:nvPr/>
        </p:nvSpPr>
        <p:spPr>
          <a:xfrm>
            <a:off x="484960" y="111215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처방 </a:t>
            </a:r>
            <a:r>
              <a:rPr lang="en-US" altLang="ko-KR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WLS(Weighted Least Square)</a:t>
            </a:r>
            <a:endParaRPr lang="ko-KR" altLang="en-US" b="1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18F6FA-C017-495C-B390-21B886ECE5F4}"/>
                  </a:ext>
                </a:extLst>
              </p:cNvPr>
              <p:cNvSpPr txBox="1"/>
              <p:nvPr/>
            </p:nvSpPr>
            <p:spPr>
              <a:xfrm>
                <a:off x="1791223" y="4044702"/>
                <a:ext cx="5981328" cy="539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ko-KR" dirty="0">
                            <a:ea typeface="나눔스퀘어" panose="020B0600000101010101" pitchFamily="50" charset="-127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𝑖𝑝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나눔스퀘어" pitchFamily="50" charset="-127"/>
                            <a:ea typeface="나눔스퀘어" pitchFamily="50" charset="-127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dirty="0">
                            <a:latin typeface="나눔스퀘어" pitchFamily="50" charset="-127"/>
                            <a:ea typeface="나눔스퀘어" pitchFamily="50" charset="-127"/>
                          </a:rPr>
                          <m:t> 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          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18F6FA-C017-495C-B390-21B886ECE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223" y="4044702"/>
                <a:ext cx="5981328" cy="539443"/>
              </a:xfrm>
              <a:prstGeom prst="rect">
                <a:avLst/>
              </a:prstGeom>
              <a:blipFill>
                <a:blip r:embed="rId3"/>
                <a:stretch>
                  <a:fillRect t="-71591" b="-107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오른쪽 41">
            <a:extLst>
              <a:ext uri="{FF2B5EF4-FFF2-40B4-BE49-F238E27FC236}">
                <a16:creationId xmlns:a16="http://schemas.microsoft.com/office/drawing/2014/main" id="{1E2A93AD-E234-4549-82B6-6E8DBF95A7B8}"/>
              </a:ext>
            </a:extLst>
          </p:cNvPr>
          <p:cNvSpPr/>
          <p:nvPr/>
        </p:nvSpPr>
        <p:spPr>
          <a:xfrm>
            <a:off x="1227768" y="2403310"/>
            <a:ext cx="432049" cy="509627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27000">
                <a:schemeClr val="bg1">
                  <a:lumMod val="95000"/>
                </a:schemeClr>
              </a:gs>
              <a:gs pos="68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41">
            <a:extLst>
              <a:ext uri="{FF2B5EF4-FFF2-40B4-BE49-F238E27FC236}">
                <a16:creationId xmlns:a16="http://schemas.microsoft.com/office/drawing/2014/main" id="{2E7DFD7A-5330-43AA-A39F-A98CE723E7B6}"/>
              </a:ext>
            </a:extLst>
          </p:cNvPr>
          <p:cNvSpPr/>
          <p:nvPr/>
        </p:nvSpPr>
        <p:spPr>
          <a:xfrm>
            <a:off x="1227768" y="3049532"/>
            <a:ext cx="432049" cy="509627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27000">
                <a:schemeClr val="bg1">
                  <a:lumMod val="95000"/>
                </a:schemeClr>
              </a:gs>
              <a:gs pos="68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AA203AB-057B-47D8-9EF9-D7F6BFE02B5A}"/>
              </a:ext>
            </a:extLst>
          </p:cNvPr>
          <p:cNvCxnSpPr>
            <a:cxnSpLocks/>
          </p:cNvCxnSpPr>
          <p:nvPr/>
        </p:nvCxnSpPr>
        <p:spPr>
          <a:xfrm>
            <a:off x="7020272" y="4639578"/>
            <a:ext cx="72008" cy="381600"/>
          </a:xfrm>
          <a:prstGeom prst="line">
            <a:avLst/>
          </a:prstGeom>
          <a:ln w="19050">
            <a:solidFill>
              <a:srgbClr val="95B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617FB3-F3AA-4D65-A82D-5AAB86BF7CFF}"/>
              </a:ext>
            </a:extLst>
          </p:cNvPr>
          <p:cNvCxnSpPr>
            <a:cxnSpLocks/>
          </p:cNvCxnSpPr>
          <p:nvPr/>
        </p:nvCxnSpPr>
        <p:spPr>
          <a:xfrm flipH="1">
            <a:off x="6300192" y="5013176"/>
            <a:ext cx="792088" cy="0"/>
          </a:xfrm>
          <a:prstGeom prst="straightConnector1">
            <a:avLst/>
          </a:prstGeom>
          <a:ln w="19050">
            <a:solidFill>
              <a:srgbClr val="95B3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CD604F-A0CE-4623-A109-BAC03CD99968}"/>
              </a:ext>
            </a:extLst>
          </p:cNvPr>
          <p:cNvGrpSpPr/>
          <p:nvPr/>
        </p:nvGrpSpPr>
        <p:grpSpPr>
          <a:xfrm>
            <a:off x="1787424" y="3982151"/>
            <a:ext cx="5985127" cy="661910"/>
            <a:chOff x="611560" y="2204864"/>
            <a:chExt cx="7920880" cy="18002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015A825-3D20-403B-A3E8-B4545F4E4313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27" name="사각형: 둥근 모서리 41">
                <a:extLst>
                  <a:ext uri="{FF2B5EF4-FFF2-40B4-BE49-F238E27FC236}">
                    <a16:creationId xmlns:a16="http://schemas.microsoft.com/office/drawing/2014/main" id="{97A01747-C2C5-4079-B3D6-8ED95B29E012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B51ABD2-C4D2-4FA0-BCEE-835E23C2A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90FFC26-49B8-44F6-8FF7-6E9F32680001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4267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22">
                <a:extLst>
                  <a:ext uri="{FF2B5EF4-FFF2-40B4-BE49-F238E27FC236}">
                    <a16:creationId xmlns:a16="http://schemas.microsoft.com/office/drawing/2014/main" id="{D9341629-BCA6-445F-8DFB-7C8BD132F4AE}"/>
                  </a:ext>
                </a:extLst>
              </p:cNvPr>
              <p:cNvSpPr/>
              <p:nvPr/>
            </p:nvSpPr>
            <p:spPr>
              <a:xfrm>
                <a:off x="886930" y="4286352"/>
                <a:ext cx="7281750" cy="94284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chemeClr val="tx1"/>
                            </a:solidFill>
                            <a:ea typeface="나눔스퀘어" panose="020B0600000101010101" pitchFamily="50" charset="-127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𝑖𝑝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chemeClr val="tx1"/>
                            </a:solidFill>
                            <a:latin typeface="나눔스퀘어" pitchFamily="50" charset="-127"/>
                            <a:ea typeface="나눔스퀘어" pitchFamily="50" charset="-127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dirty="0">
                            <a:solidFill>
                              <a:schemeClr val="tx1"/>
                            </a:solidFill>
                            <a:latin typeface="나눔스퀘어" pitchFamily="50" charset="-127"/>
                            <a:ea typeface="나눔스퀘어" pitchFamily="50" charset="-127"/>
                          </a:rPr>
                          <m:t> 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           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사각형: 둥근 모서리 22">
                <a:extLst>
                  <a:ext uri="{FF2B5EF4-FFF2-40B4-BE49-F238E27FC236}">
                    <a16:creationId xmlns:a16="http://schemas.microsoft.com/office/drawing/2014/main" id="{D9341629-BCA6-445F-8DFB-7C8BD132F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0" y="4286352"/>
                <a:ext cx="7281750" cy="942848"/>
              </a:xfrm>
              <a:prstGeom prst="roundRect">
                <a:avLst/>
              </a:prstGeom>
              <a:blipFill>
                <a:blip r:embed="rId3"/>
                <a:stretch>
                  <a:fillRect t="-18710" b="-40000"/>
                </a:stretch>
              </a:blipFill>
              <a:ln w="19050" cmpd="sng">
                <a:noFill/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8279029-4CAE-40B1-A522-0E45152C8654}"/>
              </a:ext>
            </a:extLst>
          </p:cNvPr>
          <p:cNvSpPr txBox="1"/>
          <p:nvPr/>
        </p:nvSpPr>
        <p:spPr>
          <a:xfrm>
            <a:off x="550334" y="1289784"/>
            <a:ext cx="567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spc="3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WLS(Weighted Least Square)</a:t>
            </a:r>
            <a:endParaRPr lang="ko-KR" altLang="en-US" sz="2400" b="1" spc="3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8B9ED-BD39-4654-BCCB-BFE16B8B92D6}"/>
              </a:ext>
            </a:extLst>
          </p:cNvPr>
          <p:cNvSpPr txBox="1"/>
          <p:nvPr/>
        </p:nvSpPr>
        <p:spPr>
          <a:xfrm>
            <a:off x="940706" y="5409089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분산을 우리가 알기 어렵기 때문에 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pPr algn="r"/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경험적으로 </a:t>
            </a:r>
            <a:r>
              <a:rPr lang="ko-KR" altLang="en-US" sz="1600" dirty="0" err="1">
                <a:latin typeface="나눔스퀘어" pitchFamily="50" charset="-127"/>
                <a:ea typeface="나눔스퀘어" pitchFamily="50" charset="-127"/>
              </a:rPr>
              <a:t>선정해야함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30C77-8300-430A-90F6-C693603E3063}"/>
              </a:ext>
            </a:extLst>
          </p:cNvPr>
          <p:cNvSpPr txBox="1"/>
          <p:nvPr/>
        </p:nvSpPr>
        <p:spPr>
          <a:xfrm>
            <a:off x="951592" y="1733822"/>
            <a:ext cx="7793288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데이터마다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가중치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sz="2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주어 등분산을 만족하게 하는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일반화된 </a:t>
            </a:r>
            <a:endParaRPr lang="en-US" altLang="ko-KR" sz="2000" dirty="0">
              <a:solidFill>
                <a:srgbClr val="912E2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최소제곱법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 형태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9344E-2D8E-44EE-BF84-0E39C077EC39}"/>
              </a:ext>
            </a:extLst>
          </p:cNvPr>
          <p:cNvSpPr txBox="1"/>
          <p:nvPr/>
        </p:nvSpPr>
        <p:spPr>
          <a:xfrm>
            <a:off x="1835696" y="2856074"/>
            <a:ext cx="685718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분산이 커 신뢰도가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낮은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부분의 관측치에는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가중치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223DA-8F5C-4B15-8DA4-DBE9888AD1AE}"/>
              </a:ext>
            </a:extLst>
          </p:cNvPr>
          <p:cNvSpPr txBox="1"/>
          <p:nvPr/>
        </p:nvSpPr>
        <p:spPr>
          <a:xfrm>
            <a:off x="1835696" y="3516661"/>
            <a:ext cx="685718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분산이 작아 신뢰도가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높은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부분의 관측치에는 </a:t>
            </a:r>
            <a:r>
              <a:rPr lang="ko-KR" altLang="en-US" sz="20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가중치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0E209EF-85EB-4ABB-BC23-218493942D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41998" y="4079533"/>
            <a:ext cx="1440160" cy="731226"/>
          </a:xfrm>
          <a:prstGeom prst="bentConnector3">
            <a:avLst>
              <a:gd name="adj1" fmla="val -167"/>
            </a:avLst>
          </a:prstGeom>
          <a:ln>
            <a:solidFill>
              <a:srgbClr val="A681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오른쪽 41">
            <a:extLst>
              <a:ext uri="{FF2B5EF4-FFF2-40B4-BE49-F238E27FC236}">
                <a16:creationId xmlns:a16="http://schemas.microsoft.com/office/drawing/2014/main" id="{5602F698-F3EA-4707-8F0D-D509CE6565BB}"/>
              </a:ext>
            </a:extLst>
          </p:cNvPr>
          <p:cNvSpPr/>
          <p:nvPr/>
        </p:nvSpPr>
        <p:spPr>
          <a:xfrm>
            <a:off x="1261308" y="3006457"/>
            <a:ext cx="470171" cy="38342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  <a:gs pos="71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41">
            <a:extLst>
              <a:ext uri="{FF2B5EF4-FFF2-40B4-BE49-F238E27FC236}">
                <a16:creationId xmlns:a16="http://schemas.microsoft.com/office/drawing/2014/main" id="{7894A871-CA3E-44CB-8E3D-39AB109FCC21}"/>
              </a:ext>
            </a:extLst>
          </p:cNvPr>
          <p:cNvSpPr/>
          <p:nvPr/>
        </p:nvSpPr>
        <p:spPr>
          <a:xfrm>
            <a:off x="1261308" y="3642755"/>
            <a:ext cx="470171" cy="38342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  <a:gs pos="71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F34516-B431-4E08-9091-CC090F581FD4}"/>
              </a:ext>
            </a:extLst>
          </p:cNvPr>
          <p:cNvSpPr/>
          <p:nvPr/>
        </p:nvSpPr>
        <p:spPr>
          <a:xfrm>
            <a:off x="0" y="0"/>
            <a:ext cx="9185168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33ECCE49-6FFC-4EB7-9C45-40B7F4305B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5070" y="336119"/>
            <a:ext cx="675549" cy="675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64D58B-FE59-4613-A8E7-B47FCE3E97BC}"/>
              </a:ext>
            </a:extLst>
          </p:cNvPr>
          <p:cNvSpPr txBox="1"/>
          <p:nvPr/>
        </p:nvSpPr>
        <p:spPr>
          <a:xfrm>
            <a:off x="2062845" y="258833"/>
            <a:ext cx="5317467" cy="71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WLS</a:t>
            </a:r>
            <a:r>
              <a: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가중치를 정하는 방법</a:t>
            </a:r>
            <a:endParaRPr lang="en-US" altLang="ko-KR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2A3485-5589-4375-8844-7AE65BE0A1C8}"/>
                  </a:ext>
                </a:extLst>
              </p:cNvPr>
              <p:cNvSpPr txBox="1"/>
              <p:nvPr/>
            </p:nvSpPr>
            <p:spPr>
              <a:xfrm>
                <a:off x="434554" y="4157758"/>
                <a:ext cx="3119993" cy="1760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위의 그래프처럼 </a:t>
                </a:r>
                <a:endPara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1"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분산이 점점 커질 경우</a:t>
                </a:r>
                <a:endPara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1"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ea typeface="나눔스퀘어" panose="020B0600000101010101" pitchFamily="50" charset="-127"/>
                  </a:rPr>
                  <a:t>가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중</m:t>
                    </m:r>
                    <m:r>
                      <a:rPr lang="ko-KR" alt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치</m:t>
                    </m:r>
                    <m:r>
                      <a:rPr lang="ko-KR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는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2000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 </m:t>
                        </m:r>
                        <m:r>
                          <a:rPr lang="ko-KR" altLang="en-US" sz="2000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𝜔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FFC100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ko-KR" sz="2000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20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000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2A3485-5589-4375-8844-7AE65BE0A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54" y="4157758"/>
                <a:ext cx="3119993" cy="1760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4" descr="Assessing the Fit of a Line (2 of 4) | Concepts in Statistics">
            <a:extLst>
              <a:ext uri="{FF2B5EF4-FFF2-40B4-BE49-F238E27FC236}">
                <a16:creationId xmlns:a16="http://schemas.microsoft.com/office/drawing/2014/main" id="{637577EA-C6F7-4BA4-A934-3ABE49C40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0" t="57510"/>
          <a:stretch/>
        </p:blipFill>
        <p:spPr bwMode="auto">
          <a:xfrm>
            <a:off x="641533" y="1846298"/>
            <a:ext cx="3245762" cy="223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ED07F-76EC-4D1C-82C2-D558A77A3870}"/>
                  </a:ext>
                </a:extLst>
              </p:cNvPr>
              <p:cNvSpPr txBox="1"/>
              <p:nvPr/>
            </p:nvSpPr>
            <p:spPr>
              <a:xfrm>
                <a:off x="4183920" y="4766407"/>
                <a:ext cx="1376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3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ED07F-76EC-4D1C-82C2-D558A77A3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920" y="4766407"/>
                <a:ext cx="1376190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래픽 19" descr="남자 집단">
            <a:extLst>
              <a:ext uri="{FF2B5EF4-FFF2-40B4-BE49-F238E27FC236}">
                <a16:creationId xmlns:a16="http://schemas.microsoft.com/office/drawing/2014/main" id="{48D72AEB-AF60-4BEC-93F5-F6A185285C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7776" y="4430986"/>
            <a:ext cx="914400" cy="914400"/>
          </a:xfrm>
          <a:prstGeom prst="rect">
            <a:avLst/>
          </a:prstGeom>
        </p:spPr>
      </p:pic>
      <p:pic>
        <p:nvPicPr>
          <p:cNvPr id="21" name="그래픽 20" descr="사람들 집단">
            <a:extLst>
              <a:ext uri="{FF2B5EF4-FFF2-40B4-BE49-F238E27FC236}">
                <a16:creationId xmlns:a16="http://schemas.microsoft.com/office/drawing/2014/main" id="{3C68309E-337E-4847-B2C3-883EE00305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1476" y="438793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784C14-F908-466A-8CC4-3F88E7C506DF}"/>
                  </a:ext>
                </a:extLst>
              </p:cNvPr>
              <p:cNvSpPr txBox="1"/>
              <p:nvPr/>
            </p:nvSpPr>
            <p:spPr>
              <a:xfrm>
                <a:off x="5429143" y="5377576"/>
                <a:ext cx="85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명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784C14-F908-466A-8CC4-3F88E7C50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143" y="5377576"/>
                <a:ext cx="851665" cy="369332"/>
              </a:xfrm>
              <a:prstGeom prst="rect">
                <a:avLst/>
              </a:prstGeom>
              <a:blipFill>
                <a:blip r:embed="rId13"/>
                <a:stretch>
                  <a:fillRect l="-6475" t="-6557" r="-15108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7E9630-0968-42CB-91AC-7FBF12C3CCB1}"/>
                  </a:ext>
                </a:extLst>
              </p:cNvPr>
              <p:cNvSpPr txBox="1"/>
              <p:nvPr/>
            </p:nvSpPr>
            <p:spPr>
              <a:xfrm>
                <a:off x="7559175" y="5381879"/>
                <a:ext cx="11172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100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명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7E9630-0968-42CB-91AC-7FBF12C3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175" y="5381879"/>
                <a:ext cx="1117281" cy="369332"/>
              </a:xfrm>
              <a:prstGeom prst="rect">
                <a:avLst/>
              </a:prstGeom>
              <a:blipFill>
                <a:blip r:embed="rId14"/>
                <a:stretch>
                  <a:fillRect l="-4372" t="-8333" r="-11475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F2CDDD-04E8-468E-99E7-509F56C6814B}"/>
                  </a:ext>
                </a:extLst>
              </p:cNvPr>
              <p:cNvSpPr txBox="1"/>
              <p:nvPr/>
            </p:nvSpPr>
            <p:spPr>
              <a:xfrm>
                <a:off x="6505347" y="4766407"/>
                <a:ext cx="1376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100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F2CDDD-04E8-468E-99E7-509F56C68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347" y="4766407"/>
                <a:ext cx="1376190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919307-7B51-49F8-98AE-B6C3F8B50F38}"/>
              </a:ext>
            </a:extLst>
          </p:cNvPr>
          <p:cNvSpPr txBox="1"/>
          <p:nvPr/>
        </p:nvSpPr>
        <p:spPr>
          <a:xfrm>
            <a:off x="480244" y="1179406"/>
            <a:ext cx="282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잔차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플랏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9D80E-88A6-4CBD-8370-77F1122538EA}"/>
              </a:ext>
            </a:extLst>
          </p:cNvPr>
          <p:cNvSpPr txBox="1"/>
          <p:nvPr/>
        </p:nvSpPr>
        <p:spPr>
          <a:xfrm>
            <a:off x="4648520" y="1179406"/>
            <a:ext cx="288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사전 지식 이용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16D5B0-2BD0-4D51-88CB-7B0A1F7D9FA6}"/>
                  </a:ext>
                </a:extLst>
              </p:cNvPr>
              <p:cNvSpPr txBox="1"/>
              <p:nvPr/>
            </p:nvSpPr>
            <p:spPr>
              <a:xfrm>
                <a:off x="4633403" y="2913657"/>
                <a:ext cx="3918387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-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표본크기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클 수록 </a:t>
                </a:r>
                <a:endPara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신뢰도가 높아지므로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solidFill>
                          <a:srgbClr val="FFC100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  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16D5B0-2BD0-4D51-88CB-7B0A1F7D9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403" y="2913657"/>
                <a:ext cx="3918387" cy="880369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299875B-F9DF-44D6-8A79-2B2B637E1F07}"/>
              </a:ext>
            </a:extLst>
          </p:cNvPr>
          <p:cNvSpPr txBox="1"/>
          <p:nvPr/>
        </p:nvSpPr>
        <p:spPr>
          <a:xfrm>
            <a:off x="4633403" y="1916832"/>
            <a:ext cx="378815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반응변수가 평균 값일 때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표본의 크기가 다른 경우</a:t>
            </a:r>
          </a:p>
        </p:txBody>
      </p:sp>
    </p:spTree>
    <p:extLst>
      <p:ext uri="{BB962C8B-B14F-4D97-AF65-F5344CB8AC3E}">
        <p14:creationId xmlns:p14="http://schemas.microsoft.com/office/powerpoint/2010/main" val="10677939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123C37-ECC8-4872-9E3B-AB5BCF1AEA9C}"/>
              </a:ext>
            </a:extLst>
          </p:cNvPr>
          <p:cNvSpPr txBox="1"/>
          <p:nvPr/>
        </p:nvSpPr>
        <p:spPr>
          <a:xfrm>
            <a:off x="484960" y="1112152"/>
            <a:ext cx="4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test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A7B0BA-740C-49E9-81E2-A74C657FC399}"/>
              </a:ext>
            </a:extLst>
          </p:cNvPr>
          <p:cNvSpPr txBox="1"/>
          <p:nvPr/>
        </p:nvSpPr>
        <p:spPr>
          <a:xfrm>
            <a:off x="971600" y="3425420"/>
            <a:ext cx="665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Anderson-Darling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022E2-18A7-4E6E-A0E6-B9198210102C}"/>
              </a:ext>
            </a:extLst>
          </p:cNvPr>
          <p:cNvSpPr txBox="1"/>
          <p:nvPr/>
        </p:nvSpPr>
        <p:spPr>
          <a:xfrm>
            <a:off x="1030474" y="3834916"/>
            <a:ext cx="8136904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    - </a:t>
            </a:r>
            <a:r>
              <a:rPr lang="en-US" altLang="ko-KR" sz="2000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Empirical CDF(</a:t>
            </a:r>
            <a:r>
              <a:rPr lang="ko-KR" altLang="en-US" sz="2000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경험적 누적밀도함수</a:t>
            </a:r>
            <a:r>
              <a:rPr lang="en-US" altLang="ko-KR" sz="2000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)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를 통해 검정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    - 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정규분포의 확률밀도함수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누적밀도함수의 형태와 유사한지를 검정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    - R 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코드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94C391-D309-4623-8E94-80869985E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6" t="71899" r="79204" b="22774"/>
          <a:stretch/>
        </p:blipFill>
        <p:spPr>
          <a:xfrm>
            <a:off x="1505998" y="5430978"/>
            <a:ext cx="3722996" cy="67697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1C8290-FEF2-49A4-8D94-FDABCF52538D}"/>
              </a:ext>
            </a:extLst>
          </p:cNvPr>
          <p:cNvSpPr/>
          <p:nvPr/>
        </p:nvSpPr>
        <p:spPr>
          <a:xfrm>
            <a:off x="1030474" y="1942838"/>
            <a:ext cx="7281750" cy="1210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51ACF47A-1183-41EC-81E8-C0C9AE5A9A64}"/>
              </a:ext>
            </a:extLst>
          </p:cNvPr>
          <p:cNvSpPr/>
          <p:nvPr/>
        </p:nvSpPr>
        <p:spPr>
          <a:xfrm>
            <a:off x="1106640" y="1690865"/>
            <a:ext cx="911984" cy="387603"/>
          </a:xfrm>
          <a:prstGeom prst="parallelogram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F1B81C-6D9D-4311-B4D7-413F14AC952A}"/>
              </a:ext>
            </a:extLst>
          </p:cNvPr>
          <p:cNvSpPr txBox="1"/>
          <p:nvPr/>
        </p:nvSpPr>
        <p:spPr>
          <a:xfrm>
            <a:off x="1106640" y="1669222"/>
            <a:ext cx="798716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i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8033EF-F84E-4B11-AE24-EA02AA849034}"/>
                  </a:ext>
                </a:extLst>
              </p:cNvPr>
              <p:cNvSpPr txBox="1"/>
              <p:nvPr/>
            </p:nvSpPr>
            <p:spPr>
              <a:xfrm>
                <a:off x="1201586" y="2204502"/>
                <a:ext cx="6939526" cy="743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정규분포를 따름</a:t>
                </a:r>
                <a:endParaRPr lang="en-US" altLang="ko-KR" dirty="0">
                  <a:latin typeface="나눔스퀘어" pitchFamily="50" charset="-127"/>
                  <a:ea typeface="나눔스퀘어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itchFamily="50" charset="-127"/>
                    <a:ea typeface="나눔스퀘어" pitchFamily="50" charset="-127"/>
                  </a:rPr>
                  <a:t>: </a:t>
                </a:r>
                <a:r>
                  <a:rPr lang="ko-KR" altLang="en-US" dirty="0">
                    <a:latin typeface="나눔스퀘어" pitchFamily="50" charset="-127"/>
                    <a:ea typeface="나눔스퀘어" pitchFamily="50" charset="-127"/>
                  </a:rPr>
                  <a:t>주어진 데이터는 정규분포를 따르지 않음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8033EF-F84E-4B11-AE24-EA02AA849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86" y="2204502"/>
                <a:ext cx="6939526" cy="743473"/>
              </a:xfrm>
              <a:prstGeom prst="rect">
                <a:avLst/>
              </a:prstGeom>
              <a:blipFill>
                <a:blip r:embed="rId4"/>
                <a:stretch>
                  <a:fillRect t="-4098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0894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22">
            <a:extLst>
              <a:ext uri="{FF2B5EF4-FFF2-40B4-BE49-F238E27FC236}">
                <a16:creationId xmlns:a16="http://schemas.microsoft.com/office/drawing/2014/main" id="{742AAC2F-E815-4B36-A722-6AAF71805EEE}"/>
              </a:ext>
            </a:extLst>
          </p:cNvPr>
          <p:cNvSpPr/>
          <p:nvPr/>
        </p:nvSpPr>
        <p:spPr>
          <a:xfrm>
            <a:off x="971973" y="2417962"/>
            <a:ext cx="7200054" cy="33152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62D37-F852-47AA-AC54-A8C092470294}"/>
              </a:ext>
            </a:extLst>
          </p:cNvPr>
          <p:cNvSpPr txBox="1"/>
          <p:nvPr/>
        </p:nvSpPr>
        <p:spPr>
          <a:xfrm>
            <a:off x="1476029" y="2636912"/>
            <a:ext cx="369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Global Stat</a:t>
            </a:r>
            <a:endParaRPr lang="ko-KR" altLang="en-US" sz="20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B47ED-F27A-41AB-8A4C-34FB18D70D46}"/>
              </a:ext>
            </a:extLst>
          </p:cNvPr>
          <p:cNvSpPr txBox="1"/>
          <p:nvPr/>
        </p:nvSpPr>
        <p:spPr>
          <a:xfrm>
            <a:off x="1816345" y="3064969"/>
            <a:ext cx="706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선형성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체크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p&lt;0.05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이면 </a:t>
            </a: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귀무가설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기각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ACBB8-A38E-472A-ABF4-2E35B6D4E947}"/>
              </a:ext>
            </a:extLst>
          </p:cNvPr>
          <p:cNvSpPr txBox="1"/>
          <p:nvPr/>
        </p:nvSpPr>
        <p:spPr>
          <a:xfrm>
            <a:off x="1476029" y="3650325"/>
            <a:ext cx="369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Skewness, Kurtosis</a:t>
            </a:r>
            <a:endParaRPr lang="ko-KR" altLang="en-US" sz="16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154C3-9DD4-46EB-A3E2-4F511B26E987}"/>
              </a:ext>
            </a:extLst>
          </p:cNvPr>
          <p:cNvSpPr txBox="1"/>
          <p:nvPr/>
        </p:nvSpPr>
        <p:spPr>
          <a:xfrm>
            <a:off x="1816345" y="4082373"/>
            <a:ext cx="706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정규성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체크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p&lt;0.05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이면 </a:t>
            </a: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귀무가설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기각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474B5-8D81-4B0B-A5A0-FB80F81AC88D}"/>
              </a:ext>
            </a:extLst>
          </p:cNvPr>
          <p:cNvSpPr txBox="1"/>
          <p:nvPr/>
        </p:nvSpPr>
        <p:spPr>
          <a:xfrm>
            <a:off x="964949" y="1628800"/>
            <a:ext cx="786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선형성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정규성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등분산성을 한 번에 체크해주는 함수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519A5-1171-4D1D-92F0-E22270D04CE5}"/>
              </a:ext>
            </a:extLst>
          </p:cNvPr>
          <p:cNvSpPr txBox="1"/>
          <p:nvPr/>
        </p:nvSpPr>
        <p:spPr>
          <a:xfrm>
            <a:off x="1477947" y="4657554"/>
            <a:ext cx="369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Heteroscedasticity</a:t>
            </a:r>
            <a:endParaRPr lang="ko-KR" altLang="en-US" sz="16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FA843-7F26-4E02-A707-166EACE80290}"/>
              </a:ext>
            </a:extLst>
          </p:cNvPr>
          <p:cNvSpPr txBox="1"/>
          <p:nvPr/>
        </p:nvSpPr>
        <p:spPr>
          <a:xfrm>
            <a:off x="1829045" y="5059985"/>
            <a:ext cx="706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53735"/>
                </a:solidFill>
                <a:latin typeface="나눔스퀘어" pitchFamily="50" charset="-127"/>
                <a:ea typeface="나눔스퀘어" pitchFamily="50" charset="-127"/>
              </a:rPr>
              <a:t>등분산성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체크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p&lt;0.05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이면 </a:t>
            </a: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귀무가설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기각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6EBD6-869D-476E-B167-62E67EDAA911}"/>
              </a:ext>
            </a:extLst>
          </p:cNvPr>
          <p:cNvSpPr txBox="1"/>
          <p:nvPr/>
        </p:nvSpPr>
        <p:spPr>
          <a:xfrm>
            <a:off x="484960" y="111215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Gvlma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package (Global Validation of Linear Model Assumption)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79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756" y="2871790"/>
            <a:ext cx="4392488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회귀 가정</a:t>
            </a:r>
            <a:endParaRPr lang="en-US" altLang="ko-KR" sz="3200" b="1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952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7200" b="1" spc="300" dirty="0">
              <a:solidFill>
                <a:srgbClr val="28517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9496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C36EBD6-869D-476E-B167-62E67EDAA911}"/>
              </a:ext>
            </a:extLst>
          </p:cNvPr>
          <p:cNvSpPr txBox="1"/>
          <p:nvPr/>
        </p:nvSpPr>
        <p:spPr>
          <a:xfrm>
            <a:off x="484960" y="111215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Gvlma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package (Global Validation of Linear Model Assumption)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260383-3BA9-497C-9070-B103A168A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58" t="35005" r="46278" b="43013"/>
          <a:stretch/>
        </p:blipFill>
        <p:spPr>
          <a:xfrm>
            <a:off x="819924" y="2302839"/>
            <a:ext cx="7764385" cy="2698099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913ABF1B-AF6B-42F4-BC57-A9B7D396BB56}"/>
              </a:ext>
            </a:extLst>
          </p:cNvPr>
          <p:cNvCxnSpPr/>
          <p:nvPr/>
        </p:nvCxnSpPr>
        <p:spPr>
          <a:xfrm>
            <a:off x="4139952" y="5000938"/>
            <a:ext cx="576064" cy="470253"/>
          </a:xfrm>
          <a:prstGeom prst="bentConnector3">
            <a:avLst>
              <a:gd name="adj1" fmla="val -120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79FEEF-B5B5-4D8C-82D4-D4F6534FD7E8}"/>
                  </a:ext>
                </a:extLst>
              </p:cNvPr>
              <p:cNvSpPr txBox="1"/>
              <p:nvPr/>
            </p:nvSpPr>
            <p:spPr>
              <a:xfrm>
                <a:off x="4724594" y="5327175"/>
                <a:ext cx="3110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3.9452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1.451≥0.05  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79FEEF-B5B5-4D8C-82D4-D4F6534F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594" y="5327175"/>
                <a:ext cx="3110916" cy="276999"/>
              </a:xfrm>
              <a:prstGeom prst="rect">
                <a:avLst/>
              </a:prstGeom>
              <a:blipFill>
                <a:blip r:embed="rId4"/>
                <a:stretch>
                  <a:fillRect l="-1176" t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033AEB5-2C24-4560-AADD-F71E57B0192E}"/>
              </a:ext>
            </a:extLst>
          </p:cNvPr>
          <p:cNvSpPr txBox="1"/>
          <p:nvPr/>
        </p:nvSpPr>
        <p:spPr>
          <a:xfrm>
            <a:off x="964949" y="1628800"/>
            <a:ext cx="786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선형성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정규성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등분산성을 한 번에 체크해주는 함수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AC9B47-4826-4689-A4E4-F657E8F63317}"/>
                  </a:ext>
                </a:extLst>
              </p:cNvPr>
              <p:cNvSpPr txBox="1"/>
              <p:nvPr/>
            </p:nvSpPr>
            <p:spPr>
              <a:xfrm>
                <a:off x="4572000" y="5643371"/>
                <a:ext cx="4836968" cy="881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귀무가설을 </a:t>
                </a:r>
                <a:r>
                  <a:rPr lang="ko-KR" altLang="en-US" dirty="0">
                    <a:solidFill>
                      <a:srgbClr val="95373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기각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하지 못함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rgbClr val="95373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등분산성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은 만족하는 것으로 보임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AC9B47-4826-4689-A4E4-F657E8F63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643371"/>
                <a:ext cx="4836968" cy="881973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510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AB627F-DD23-4B69-AD96-54B034B81D15}"/>
              </a:ext>
            </a:extLst>
          </p:cNvPr>
          <p:cNvSpPr txBox="1"/>
          <p:nvPr/>
        </p:nvSpPr>
        <p:spPr>
          <a:xfrm>
            <a:off x="918023" y="1634930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상의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또는 좌표와 관련된 속성의 집합</a:t>
            </a:r>
          </a:p>
        </p:txBody>
      </p:sp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id="{7D7513C8-EB8E-463B-AEA4-6B4331603484}"/>
              </a:ext>
            </a:extLst>
          </p:cNvPr>
          <p:cNvSpPr/>
          <p:nvPr/>
        </p:nvSpPr>
        <p:spPr>
          <a:xfrm>
            <a:off x="534881" y="2539565"/>
            <a:ext cx="6172179" cy="35627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B55CC-4B20-4F5B-BDD3-D7F70F6ED4B7}"/>
              </a:ext>
            </a:extLst>
          </p:cNvPr>
          <p:cNvSpPr txBox="1"/>
          <p:nvPr/>
        </p:nvSpPr>
        <p:spPr>
          <a:xfrm>
            <a:off x="922244" y="2306151"/>
            <a:ext cx="2397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OLS </a:t>
            </a:r>
            <a:r>
              <a:rPr lang="ko-KR" altLang="en-US" sz="2800" i="1" dirty="0">
                <a:solidFill>
                  <a:srgbClr val="28517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1F35D-4AE3-44AC-B14E-D721539E20BA}"/>
              </a:ext>
            </a:extLst>
          </p:cNvPr>
          <p:cNvSpPr txBox="1"/>
          <p:nvPr/>
        </p:nvSpPr>
        <p:spPr>
          <a:xfrm>
            <a:off x="956195" y="3946970"/>
            <a:ext cx="332777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53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상에서 어떠한 사건이 발생할 확률의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전부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같으며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아무런 </a:t>
            </a:r>
            <a:r>
              <a:rPr lang="ko-KR" altLang="en-US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패턴이 없다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FD0637-9E51-48E5-9C6F-A767A379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71" y="3495936"/>
            <a:ext cx="1226510" cy="1298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CD37E1-84CC-4D02-8756-7ECC5E342A36}"/>
              </a:ext>
            </a:extLst>
          </p:cNvPr>
          <p:cNvSpPr txBox="1"/>
          <p:nvPr/>
        </p:nvSpPr>
        <p:spPr>
          <a:xfrm>
            <a:off x="5167273" y="4810222"/>
            <a:ext cx="1516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랜덤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하게 분포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A4415-625B-4CD7-9D07-7C8B1F436B3B}"/>
              </a:ext>
            </a:extLst>
          </p:cNvPr>
          <p:cNvSpPr txBox="1"/>
          <p:nvPr/>
        </p:nvSpPr>
        <p:spPr>
          <a:xfrm>
            <a:off x="5327123" y="3246846"/>
            <a:ext cx="1177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CSR Pattern</a:t>
            </a:r>
            <a:endParaRPr lang="ko-KR" altLang="en-US" sz="1200" i="1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11C06A-1FD7-43B3-94DD-31D001D71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203" y="2629679"/>
            <a:ext cx="1223514" cy="12877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10C2F6-86D5-4FBC-90DF-84A1105FA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825" y="4506424"/>
            <a:ext cx="1220295" cy="12843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E832CA-1F2C-462F-87A7-4A37A14CA282}"/>
              </a:ext>
            </a:extLst>
          </p:cNvPr>
          <p:cNvSpPr txBox="1"/>
          <p:nvPr/>
        </p:nvSpPr>
        <p:spPr>
          <a:xfrm>
            <a:off x="7102844" y="2402413"/>
            <a:ext cx="1337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Pattern</a:t>
            </a:r>
            <a:endParaRPr lang="ko-KR" altLang="en-US" sz="1200" i="1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B3154-2095-44C8-A978-82A431189FD3}"/>
              </a:ext>
            </a:extLst>
          </p:cNvPr>
          <p:cNvSpPr txBox="1"/>
          <p:nvPr/>
        </p:nvSpPr>
        <p:spPr>
          <a:xfrm>
            <a:off x="7021842" y="4273186"/>
            <a:ext cx="1587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Decluster</a:t>
            </a:r>
            <a:r>
              <a:rPr lang="en-US" altLang="ko-KR" sz="1200" i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Pattern</a:t>
            </a:r>
            <a:endParaRPr lang="ko-KR" altLang="en-US" sz="1200" i="1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200DE-C429-422E-B645-B04407820CB7}"/>
              </a:ext>
            </a:extLst>
          </p:cNvPr>
          <p:cNvSpPr txBox="1"/>
          <p:nvPr/>
        </p:nvSpPr>
        <p:spPr>
          <a:xfrm>
            <a:off x="6974675" y="3916396"/>
            <a:ext cx="1911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클러스터링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649023-F7AB-4FF6-9B1F-7DDAA2690A1C}"/>
              </a:ext>
            </a:extLst>
          </p:cNvPr>
          <p:cNvSpPr txBox="1"/>
          <p:nvPr/>
        </p:nvSpPr>
        <p:spPr>
          <a:xfrm>
            <a:off x="6946386" y="5763810"/>
            <a:ext cx="1743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규칙적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분포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0B95E3E-8E41-49B9-8E1D-3EA8228B9B7D}"/>
              </a:ext>
            </a:extLst>
          </p:cNvPr>
          <p:cNvSpPr/>
          <p:nvPr/>
        </p:nvSpPr>
        <p:spPr>
          <a:xfrm>
            <a:off x="986215" y="3273534"/>
            <a:ext cx="2444617" cy="334560"/>
          </a:xfrm>
          <a:prstGeom prst="parallelogram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F93D9-8B8F-48A1-9281-44B2F13B2370}"/>
              </a:ext>
            </a:extLst>
          </p:cNvPr>
          <p:cNvSpPr txBox="1"/>
          <p:nvPr/>
        </p:nvSpPr>
        <p:spPr>
          <a:xfrm>
            <a:off x="1118186" y="3244334"/>
            <a:ext cx="31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2E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Spatial Randomness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가정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9D7D6C6-B684-4747-BB24-FCBAE371FC71}"/>
              </a:ext>
            </a:extLst>
          </p:cNvPr>
          <p:cNvCxnSpPr>
            <a:cxnSpLocks/>
          </p:cNvCxnSpPr>
          <p:nvPr/>
        </p:nvCxnSpPr>
        <p:spPr>
          <a:xfrm>
            <a:off x="2208523" y="3585911"/>
            <a:ext cx="0" cy="419153"/>
          </a:xfrm>
          <a:prstGeom prst="straightConnector1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화살표: 오른쪽 41">
            <a:extLst>
              <a:ext uri="{FF2B5EF4-FFF2-40B4-BE49-F238E27FC236}">
                <a16:creationId xmlns:a16="http://schemas.microsoft.com/office/drawing/2014/main" id="{D143561B-3E2C-4CDC-AE59-C30CB3DCCC4B}"/>
              </a:ext>
            </a:extLst>
          </p:cNvPr>
          <p:cNvSpPr/>
          <p:nvPr/>
        </p:nvSpPr>
        <p:spPr>
          <a:xfrm>
            <a:off x="4283968" y="3659992"/>
            <a:ext cx="782462" cy="970771"/>
          </a:xfrm>
          <a:prstGeom prst="rightArrow">
            <a:avLst/>
          </a:prstGeom>
          <a:gradFill flip="none" rotWithShape="1">
            <a:gsLst>
              <a:gs pos="11000">
                <a:srgbClr val="F2F2F2"/>
              </a:gs>
              <a:gs pos="54000">
                <a:schemeClr val="bg1">
                  <a:lumMod val="8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B3930B-F250-4CED-B7FC-7984F1712094}"/>
              </a:ext>
            </a:extLst>
          </p:cNvPr>
          <p:cNvSpPr txBox="1"/>
          <p:nvPr/>
        </p:nvSpPr>
        <p:spPr>
          <a:xfrm>
            <a:off x="478718" y="11003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공간데이터</a:t>
            </a:r>
          </a:p>
        </p:txBody>
      </p:sp>
    </p:spTree>
    <p:extLst>
      <p:ext uri="{BB962C8B-B14F-4D97-AF65-F5344CB8AC3E}">
        <p14:creationId xmlns:p14="http://schemas.microsoft.com/office/powerpoint/2010/main" val="145401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BB946BC-BD46-47FE-8010-1E00F4E7819D}"/>
              </a:ext>
            </a:extLst>
          </p:cNvPr>
          <p:cNvSpPr txBox="1"/>
          <p:nvPr/>
        </p:nvSpPr>
        <p:spPr>
          <a:xfrm>
            <a:off x="1162354" y="2201272"/>
            <a:ext cx="21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Tricube</a:t>
            </a:r>
            <a:r>
              <a:rPr lang="ko-KR" altLang="en-US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가중치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93891D-1729-4BF5-AE70-B33F6569E3EC}"/>
                  </a:ext>
                </a:extLst>
              </p:cNvPr>
              <p:cNvSpPr txBox="1"/>
              <p:nvPr/>
            </p:nvSpPr>
            <p:spPr>
              <a:xfrm>
                <a:off x="1304752" y="2799429"/>
                <a:ext cx="3960440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𝑤h𝑒𝑟𝑒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93891D-1729-4BF5-AE70-B33F6569E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752" y="2799429"/>
                <a:ext cx="3960440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504392-42D6-4E88-B1AD-6C7B19E9E6CE}"/>
              </a:ext>
            </a:extLst>
          </p:cNvPr>
          <p:cNvGrpSpPr/>
          <p:nvPr/>
        </p:nvGrpSpPr>
        <p:grpSpPr>
          <a:xfrm>
            <a:off x="1010910" y="2573491"/>
            <a:ext cx="7430191" cy="1102887"/>
            <a:chOff x="611560" y="2204864"/>
            <a:chExt cx="7920880" cy="18002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8304FD7-8244-42B2-AA30-698DB6052E2E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20" name="사각형: 둥근 모서리 41">
                <a:extLst>
                  <a:ext uri="{FF2B5EF4-FFF2-40B4-BE49-F238E27FC236}">
                    <a16:creationId xmlns:a16="http://schemas.microsoft.com/office/drawing/2014/main" id="{9F6A5E22-A8BB-4A2B-ADD1-624FB389E7DA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A7AD8A8-A621-4469-8ED4-C01937A548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608F950-F569-4395-AF1C-6AEAD6868FB8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6EB0BB-C430-4AD2-8B58-C98548CADB34}"/>
                  </a:ext>
                </a:extLst>
              </p:cNvPr>
              <p:cNvSpPr txBox="1"/>
              <p:nvPr/>
            </p:nvSpPr>
            <p:spPr>
              <a:xfrm>
                <a:off x="4792747" y="2780928"/>
                <a:ext cx="4689163" cy="707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지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역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𝑖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로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부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터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𝑞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개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만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큼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인접한 지역까지의 거리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6EB0BB-C430-4AD2-8B58-C98548CA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47" y="2780928"/>
                <a:ext cx="4689163" cy="707566"/>
              </a:xfrm>
              <a:prstGeom prst="rect">
                <a:avLst/>
              </a:prstGeom>
              <a:blipFill>
                <a:blip r:embed="rId4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CE48D88-DAF3-42DB-863D-CC560238EAE4}"/>
              </a:ext>
            </a:extLst>
          </p:cNvPr>
          <p:cNvSpPr txBox="1"/>
          <p:nvPr/>
        </p:nvSpPr>
        <p:spPr>
          <a:xfrm>
            <a:off x="1145674" y="3726487"/>
            <a:ext cx="823903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거리에 대한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가중치값은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개만큼 인접한 지역까지의 거리에 의해 결정되도록 구성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C510B5-F60F-4BF9-B8B7-B3E638D3EA38}"/>
              </a:ext>
            </a:extLst>
          </p:cNvPr>
          <p:cNvSpPr txBox="1"/>
          <p:nvPr/>
        </p:nvSpPr>
        <p:spPr>
          <a:xfrm>
            <a:off x="1087972" y="4692268"/>
            <a:ext cx="21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Gaussian </a:t>
            </a:r>
            <a:r>
              <a:rPr lang="ko-KR" altLang="en-US" i="1" dirty="0">
                <a:solidFill>
                  <a:srgbClr val="2851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D2B6F3-A624-43B4-961D-7A5A9D0ABF5C}"/>
                  </a:ext>
                </a:extLst>
              </p:cNvPr>
              <p:cNvSpPr txBox="1"/>
              <p:nvPr/>
            </p:nvSpPr>
            <p:spPr>
              <a:xfrm>
                <a:off x="1772217" y="5332049"/>
                <a:ext cx="1593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𝜎𝜃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D2B6F3-A624-43B4-961D-7A5A9D0AB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217" y="5332049"/>
                <a:ext cx="1593834" cy="276999"/>
              </a:xfrm>
              <a:prstGeom prst="rect">
                <a:avLst/>
              </a:prstGeom>
              <a:blipFill>
                <a:blip r:embed="rId5"/>
                <a:stretch>
                  <a:fillRect l="-2299" r="-4215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57A33349-C202-4B20-87DB-29C054B73CC3}"/>
              </a:ext>
            </a:extLst>
          </p:cNvPr>
          <p:cNvGrpSpPr/>
          <p:nvPr/>
        </p:nvGrpSpPr>
        <p:grpSpPr>
          <a:xfrm>
            <a:off x="1007946" y="5039234"/>
            <a:ext cx="7433155" cy="866293"/>
            <a:chOff x="611560" y="2204864"/>
            <a:chExt cx="7920880" cy="1800200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A4E58B-6519-4F4A-A65B-284E6A47A7BF}"/>
                </a:ext>
              </a:extLst>
            </p:cNvPr>
            <p:cNvGrpSpPr/>
            <p:nvPr/>
          </p:nvGrpSpPr>
          <p:grpSpPr>
            <a:xfrm>
              <a:off x="611560" y="2204864"/>
              <a:ext cx="7920880" cy="1800200"/>
              <a:chOff x="611560" y="2204864"/>
              <a:chExt cx="7920880" cy="1800200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79ABD9F-138F-495E-BD71-CDE593E308DB}"/>
                  </a:ext>
                </a:extLst>
              </p:cNvPr>
              <p:cNvSpPr/>
              <p:nvPr/>
            </p:nvSpPr>
            <p:spPr>
              <a:xfrm>
                <a:off x="611560" y="2204864"/>
                <a:ext cx="7920880" cy="1800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B7D7E7BC-4570-4C9C-9EE4-F21D1651C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214291"/>
                <a:ext cx="1368152" cy="0"/>
              </a:xfrm>
              <a:prstGeom prst="line">
                <a:avLst/>
              </a:prstGeom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1716D9A-EA65-42F3-8EC2-D12F0F388CE5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005064"/>
              <a:ext cx="1296144" cy="0"/>
            </a:xfrm>
            <a:prstGeom prst="line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D12B50-A181-4F01-ACF9-3DD6BDE23A02}"/>
              </a:ext>
            </a:extLst>
          </p:cNvPr>
          <p:cNvSpPr txBox="1"/>
          <p:nvPr/>
        </p:nvSpPr>
        <p:spPr>
          <a:xfrm>
            <a:off x="474402" y="1099344"/>
            <a:ext cx="893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지리가중회귀모델</a:t>
            </a:r>
            <a:r>
              <a:rPr lang="en-US" altLang="ko-KR" sz="16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(GWR, Geographically Weighted Regression)</a:t>
            </a:r>
            <a:endParaRPr lang="ko-KR" altLang="en-US" sz="16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928B60-AFD6-4785-90CB-0EE62135FAE4}"/>
                  </a:ext>
                </a:extLst>
              </p:cNvPr>
              <p:cNvSpPr txBox="1"/>
              <p:nvPr/>
            </p:nvSpPr>
            <p:spPr>
              <a:xfrm>
                <a:off x="5265192" y="5378188"/>
                <a:ext cx="2216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표준정규분포함수의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pdf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928B60-AFD6-4785-90CB-0EE62135F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192" y="5378188"/>
                <a:ext cx="2216697" cy="215444"/>
              </a:xfrm>
              <a:prstGeom prst="rect">
                <a:avLst/>
              </a:prstGeom>
              <a:blipFill>
                <a:blip r:embed="rId6"/>
                <a:stretch>
                  <a:fillRect l="-3857" t="-25000" r="-4132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1BD813C-5BD6-44D8-9A7B-94EFB3AC286E}"/>
              </a:ext>
            </a:extLst>
          </p:cNvPr>
          <p:cNvSpPr txBox="1"/>
          <p:nvPr/>
        </p:nvSpPr>
        <p:spPr>
          <a:xfrm>
            <a:off x="1003509" y="1556792"/>
            <a:ext cx="724089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만드는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832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5929</TotalTime>
  <Words>4487</Words>
  <Application>Microsoft Office PowerPoint</Application>
  <PresentationFormat>화면 슬라이드 쇼(4:3)</PresentationFormat>
  <Paragraphs>895</Paragraphs>
  <Slides>92</Slides>
  <Notes>80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3" baseType="lpstr">
      <vt:lpstr>08서울남산체 EB</vt:lpstr>
      <vt:lpstr>나눔스퀘어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문병철</cp:lastModifiedBy>
  <cp:revision>518</cp:revision>
  <dcterms:created xsi:type="dcterms:W3CDTF">2015-04-15T04:21:45Z</dcterms:created>
  <dcterms:modified xsi:type="dcterms:W3CDTF">2021-05-13T02:16:30Z</dcterms:modified>
</cp:coreProperties>
</file>